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70" r:id="rId4"/>
    <p:sldId id="271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34EE4-3E4F-47A8-8D9B-B15A2CF7C73A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54B97-CF5D-4D9E-8848-B495731A4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8C17F-3FA0-487F-9ED2-8E5ED3ECD03E}" type="slidenum">
              <a:rPr lang="en-US"/>
              <a:pPr/>
              <a:t>1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374EC-3B75-4B64-BD8C-7CE49B771327}" type="slidenum">
              <a:rPr lang="en-US"/>
              <a:pPr/>
              <a:t>10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69B1B-9C54-4886-9814-835AB15D6A0C}" type="slidenum">
              <a:rPr lang="en-US"/>
              <a:pPr/>
              <a:t>11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286BA-5B77-4EDA-A849-A637CF03BB4C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BC333-86C9-41AA-BD55-3FF5FAC49425}" type="slidenum">
              <a:rPr lang="en-US"/>
              <a:pPr/>
              <a:t>13</a:t>
            </a:fld>
            <a:endParaRPr lang="en-US"/>
          </a:p>
        </p:txBody>
      </p:sp>
      <p:sp>
        <p:nvSpPr>
          <p:cNvPr id="778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DB8E84C-705E-4959-BC97-0B97F96BF2EC}" type="slidenum">
              <a:rPr lang="en-US" sz="1200">
                <a:latin typeface="Times New Roman" pitchFamily="18" charset="0"/>
              </a:rPr>
              <a:pPr algn="r" eaLnBrk="0" hangingPunct="0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72E2A-34FA-4F1B-81D3-E73DD3857F97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EB6E5-DE8F-4212-996A-8781F6F41973}" type="slidenum">
              <a:rPr lang="en-US"/>
              <a:pPr/>
              <a:t>16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B6EA-9DCB-4C2D-AFF5-E0271C39654C}" type="slidenum">
              <a:rPr lang="en-US"/>
              <a:pPr/>
              <a:t>17</a:t>
            </a:fld>
            <a:endParaRPr lang="en-US"/>
          </a:p>
        </p:txBody>
      </p:sp>
      <p:sp>
        <p:nvSpPr>
          <p:cNvPr id="780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8AC8F0-7227-4CD9-81B3-49FD6375C905}" type="slidenum">
              <a:rPr lang="es-MX" sz="1200">
                <a:latin typeface="Times New Roman" pitchFamily="18" charset="0"/>
              </a:rPr>
              <a:pPr algn="r"/>
              <a:t>17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78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1AC67-56D0-4058-88BC-2A8A84152889}" type="slidenum">
              <a:rPr lang="en-US"/>
              <a:pPr/>
              <a:t>2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CD278-F1DB-45D1-8F49-CA83B00E794A}" type="slidenum">
              <a:rPr lang="en-US"/>
              <a:pPr/>
              <a:t>3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97E7D-7AEE-4284-B9BF-242578469C82}" type="slidenum">
              <a:rPr lang="en-US"/>
              <a:pPr/>
              <a:t>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6BF98-E013-45B0-876E-867320C7D218}" type="slidenum">
              <a:rPr lang="en-US"/>
              <a:pPr/>
              <a:t>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F871A-D1D8-4C3C-89BD-A1A9747751A3}" type="slidenum">
              <a:rPr lang="en-US"/>
              <a:pPr/>
              <a:t>6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4DD56-17F9-4B34-BA24-8F3DEA83F2DE}" type="slidenum">
              <a:rPr lang="en-US"/>
              <a:pPr/>
              <a:t>7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EDFD8-7F4B-4885-A2C9-3EFBE20452A1}" type="slidenum">
              <a:rPr lang="en-US"/>
              <a:pPr/>
              <a:t>8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59FE9-3328-47C7-902F-341E9364C716}" type="slidenum">
              <a:rPr lang="en-US"/>
              <a:pPr/>
              <a:t>9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2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9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469B-CA88-4237-AF93-4B660BF6F474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04F2-E987-4D55-B70C-BC81D7AA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AA_878671_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6705600" cy="511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10800" cy="701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9342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706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 countries legal initiatives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Ecuador (2008) and Bolivia (2009) recognize food sovereignty in constitution</a:t>
            </a:r>
          </a:p>
          <a:p>
            <a:pPr>
              <a:lnSpc>
                <a:spcPct val="90000"/>
              </a:lnSpc>
            </a:pPr>
            <a:r>
              <a:rPr lang="en-US"/>
              <a:t>Guatemala (2005)-Food security and nutrition law </a:t>
            </a:r>
          </a:p>
          <a:p>
            <a:pPr>
              <a:lnSpc>
                <a:spcPct val="90000"/>
              </a:lnSpc>
            </a:pPr>
            <a:r>
              <a:rPr lang="en-US"/>
              <a:t>Brazil- National system of food and nutrition security (SISAN)</a:t>
            </a:r>
          </a:p>
          <a:p>
            <a:pPr>
              <a:lnSpc>
                <a:spcPct val="90000"/>
              </a:lnSpc>
            </a:pPr>
            <a:r>
              <a:rPr lang="en-US"/>
              <a:t>Venezuela (2008)-Organic Law and Food security and Food Sovereignty-Article 8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1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Oval 2"/>
          <p:cNvSpPr>
            <a:spLocks noChangeArrowheads="1"/>
          </p:cNvSpPr>
          <p:nvPr/>
        </p:nvSpPr>
        <p:spPr bwMode="auto">
          <a:xfrm>
            <a:off x="457200" y="1524000"/>
            <a:ext cx="8305800" cy="510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77219" name="AutoShape 3"/>
          <p:cNvSpPr>
            <a:spLocks noChangeArrowheads="1"/>
          </p:cNvSpPr>
          <p:nvPr/>
        </p:nvSpPr>
        <p:spPr bwMode="auto">
          <a:xfrm>
            <a:off x="2590800" y="2819400"/>
            <a:ext cx="3429000" cy="228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400">
                <a:latin typeface="Times" pitchFamily="-108" charset="0"/>
              </a:rPr>
              <a:t>Land reform</a:t>
            </a:r>
          </a:p>
          <a:p>
            <a:pPr algn="ctr" eaLnBrk="0" hangingPunct="0"/>
            <a:r>
              <a:rPr lang="es-ES_tradnl" sz="2400">
                <a:latin typeface="Times" pitchFamily="-108" charset="0"/>
              </a:rPr>
              <a:t>Access to land, water</a:t>
            </a:r>
          </a:p>
          <a:p>
            <a:pPr algn="ctr" eaLnBrk="0" hangingPunct="0"/>
            <a:r>
              <a:rPr lang="es-ES_tradnl" sz="2400">
                <a:latin typeface="Times" pitchFamily="-108" charset="0"/>
              </a:rPr>
              <a:t>seeds</a:t>
            </a: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2552700" y="1981200"/>
            <a:ext cx="359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>
                <a:latin typeface="Times" pitchFamily="-108" charset="0"/>
              </a:rPr>
              <a:t>Agroecological strategies</a:t>
            </a:r>
          </a:p>
        </p:txBody>
      </p:sp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6019800" y="4419600"/>
            <a:ext cx="22431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" pitchFamily="-108" charset="0"/>
              </a:rPr>
              <a:t>State support</a:t>
            </a:r>
          </a:p>
          <a:p>
            <a:pPr eaLnBrk="0" hangingPunct="0"/>
            <a:r>
              <a:rPr lang="es-ES_tradnl" sz="1400">
                <a:latin typeface="Times" pitchFamily="-108" charset="0"/>
              </a:rPr>
              <a:t>Markets. Credit, extension</a:t>
            </a:r>
          </a:p>
          <a:p>
            <a:pPr eaLnBrk="0" hangingPunct="0"/>
            <a:r>
              <a:rPr lang="es-ES_tradnl" sz="1400">
                <a:latin typeface="Times" pitchFamily="-108" charset="0"/>
              </a:rPr>
              <a:t>Research,  etc.</a:t>
            </a:r>
            <a:endParaRPr lang="es-ES_tradnl" sz="2400">
              <a:latin typeface="Times" pitchFamily="-108" charset="0"/>
            </a:endParaRPr>
          </a:p>
        </p:txBody>
      </p:sp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990600" y="4572000"/>
            <a:ext cx="176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" pitchFamily="-108" charset="0"/>
              </a:rPr>
              <a:t>Social </a:t>
            </a:r>
          </a:p>
          <a:p>
            <a:pPr eaLnBrk="0" hangingPunct="0"/>
            <a:r>
              <a:rPr lang="es-ES_tradnl" sz="2400">
                <a:latin typeface="Times" pitchFamily="-108" charset="0"/>
              </a:rPr>
              <a:t>movements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143000" y="381000"/>
            <a:ext cx="568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3200">
                <a:solidFill>
                  <a:srgbClr val="191966"/>
                </a:solidFill>
                <a:latin typeface="Aharoni" pitchFamily="2" charset="-79"/>
                <a:cs typeface="Aharoni" pitchFamily="2" charset="-79"/>
              </a:rPr>
              <a:t>The pillars of food sovereignity</a:t>
            </a:r>
          </a:p>
        </p:txBody>
      </p:sp>
      <p:sp>
        <p:nvSpPr>
          <p:cNvPr id="777224" name="WordArt 8"/>
          <p:cNvSpPr>
            <a:spLocks noChangeArrowheads="1" noChangeShapeType="1" noTextEdit="1"/>
          </p:cNvSpPr>
          <p:nvPr/>
        </p:nvSpPr>
        <p:spPr bwMode="auto">
          <a:xfrm rot="-1032481">
            <a:off x="850900" y="1422400"/>
            <a:ext cx="5791200" cy="19923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16862"/>
                  </a:srgbClr>
                </a:solidFill>
                <a:latin typeface="Arial Black"/>
              </a:rPr>
              <a:t>Protección contra Dumping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539750" cy="6858000"/>
            <a:chOff x="0" y="0"/>
            <a:chExt cx="539750" cy="6858000"/>
          </a:xfrm>
        </p:grpSpPr>
        <p:sp>
          <p:nvSpPr>
            <p:cNvPr id="7772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39750" cy="1052513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77227" name="Rectangle 3"/>
            <p:cNvSpPr>
              <a:spLocks noChangeArrowheads="1"/>
            </p:cNvSpPr>
            <p:nvPr/>
          </p:nvSpPr>
          <p:spPr bwMode="auto">
            <a:xfrm>
              <a:off x="0" y="2057400"/>
              <a:ext cx="539750" cy="9810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77228" name="Rectangle 4"/>
            <p:cNvSpPr>
              <a:spLocks noChangeArrowheads="1"/>
            </p:cNvSpPr>
            <p:nvPr/>
          </p:nvSpPr>
          <p:spPr bwMode="auto">
            <a:xfrm>
              <a:off x="0" y="1066800"/>
              <a:ext cx="539750" cy="10080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77229" name="Rectangle 5"/>
            <p:cNvSpPr>
              <a:spLocks noChangeArrowheads="1"/>
            </p:cNvSpPr>
            <p:nvPr/>
          </p:nvSpPr>
          <p:spPr bwMode="auto">
            <a:xfrm>
              <a:off x="0" y="2997200"/>
              <a:ext cx="539750" cy="981075"/>
            </a:xfrm>
            <a:prstGeom prst="rect">
              <a:avLst/>
            </a:prstGeom>
            <a:solidFill>
              <a:srgbClr val="7A9DFE"/>
            </a:solidFill>
            <a:ln w="9525">
              <a:solidFill>
                <a:srgbClr val="7A9DF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77230" name="Rectangle 6"/>
            <p:cNvSpPr>
              <a:spLocks noChangeArrowheads="1"/>
            </p:cNvSpPr>
            <p:nvPr/>
          </p:nvSpPr>
          <p:spPr bwMode="auto">
            <a:xfrm>
              <a:off x="0" y="3886200"/>
              <a:ext cx="539750" cy="981075"/>
            </a:xfrm>
            <a:prstGeom prst="rect">
              <a:avLst/>
            </a:prstGeom>
            <a:solidFill>
              <a:srgbClr val="0000E0"/>
            </a:solidFill>
            <a:ln w="9525">
              <a:solidFill>
                <a:srgbClr val="0000E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77231" name="Rectangle 7"/>
            <p:cNvSpPr>
              <a:spLocks noChangeArrowheads="1"/>
            </p:cNvSpPr>
            <p:nvPr/>
          </p:nvSpPr>
          <p:spPr bwMode="auto">
            <a:xfrm>
              <a:off x="0" y="5805488"/>
              <a:ext cx="539750" cy="105251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77232" name="Rectangle 8"/>
            <p:cNvSpPr>
              <a:spLocks noChangeArrowheads="1"/>
            </p:cNvSpPr>
            <p:nvPr/>
          </p:nvSpPr>
          <p:spPr bwMode="auto">
            <a:xfrm>
              <a:off x="0" y="4876800"/>
              <a:ext cx="539750" cy="10080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Aharoni" pitchFamily="2" charset="-79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218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:\Users\Alejandro\Documents\Diseño Grafico\Trabajos Terminados\Agroecología\Graficas\F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61938"/>
            <a:ext cx="72421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6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Alejandro\Documents\Diseño Grafico\Trabajos Terminados\Agroecología\Graficas\F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14313"/>
            <a:ext cx="7050088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2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>
            <a:normAutofit fontScale="90000"/>
          </a:bodyPr>
          <a:lstStyle/>
          <a:p>
            <a:pPr defTabSz="457200" eaLnBrk="0" hangingPunct="0">
              <a:defRPr/>
            </a:pPr>
            <a:r>
              <a:rPr lang="en-US" kern="1200" dirty="0" err="1">
                <a:ln>
                  <a:solidFill>
                    <a:srgbClr val="F2C766"/>
                  </a:solidFill>
                </a:ln>
                <a:solidFill>
                  <a:srgbClr val="F2C766"/>
                </a:solidFill>
                <a:latin typeface="+mj-lt"/>
                <a:ea typeface="ＭＳ Ｐゴシック" charset="-128"/>
                <a:cs typeface="ＭＳ Ｐゴシック" charset="-128"/>
              </a:rPr>
              <a:t>Badgley</a:t>
            </a:r>
            <a:r>
              <a:rPr lang="en-US" kern="1200" dirty="0">
                <a:ln>
                  <a:solidFill>
                    <a:srgbClr val="F2C766"/>
                  </a:solidFill>
                </a:ln>
                <a:solidFill>
                  <a:srgbClr val="F2C766"/>
                </a:solidFill>
                <a:latin typeface="+mj-lt"/>
                <a:ea typeface="ＭＳ Ｐゴシック" charset="-128"/>
                <a:cs typeface="ＭＳ Ｐゴシック" charset="-128"/>
              </a:rPr>
              <a:t> et al. 2007 (</a:t>
            </a:r>
            <a:r>
              <a:rPr lang="en-US" kern="1200" dirty="0" err="1">
                <a:ln>
                  <a:solidFill>
                    <a:srgbClr val="F2C766"/>
                  </a:solidFill>
                </a:ln>
                <a:solidFill>
                  <a:srgbClr val="F2C766"/>
                </a:solidFill>
                <a:latin typeface="+mj-lt"/>
                <a:ea typeface="ＭＳ Ｐゴシック" charset="-128"/>
                <a:cs typeface="ＭＳ Ｐゴシック" charset="-128"/>
              </a:rPr>
              <a:t>estudio</a:t>
            </a:r>
            <a:r>
              <a:rPr lang="en-US" kern="1200" dirty="0">
                <a:ln>
                  <a:solidFill>
                    <a:srgbClr val="F2C766"/>
                  </a:solidFill>
                </a:ln>
                <a:solidFill>
                  <a:srgbClr val="F2C766"/>
                </a:solidFill>
                <a:latin typeface="+mj-lt"/>
                <a:ea typeface="ＭＳ Ｐゴシック" charset="-128"/>
                <a:cs typeface="ＭＳ Ｐゴシック" charset="-128"/>
              </a:rPr>
              <a:t> de la Universidad de Michigan)</a:t>
            </a:r>
          </a:p>
        </p:txBody>
      </p:sp>
      <p:pic>
        <p:nvPicPr>
          <p:cNvPr id="26726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8845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90800" y="2743200"/>
            <a:ext cx="5715000" cy="3048000"/>
            <a:chOff x="2590800" y="2743200"/>
            <a:chExt cx="5715000" cy="3048000"/>
          </a:xfrm>
        </p:grpSpPr>
        <p:sp>
          <p:nvSpPr>
            <p:cNvPr id="267269" name="Rectangle 3"/>
            <p:cNvSpPr>
              <a:spLocks noChangeArrowheads="1"/>
            </p:cNvSpPr>
            <p:nvPr/>
          </p:nvSpPr>
          <p:spPr bwMode="auto">
            <a:xfrm>
              <a:off x="2590800" y="2743200"/>
              <a:ext cx="609600" cy="3048000"/>
            </a:xfrm>
            <a:prstGeom prst="rect">
              <a:avLst/>
            </a:prstGeom>
            <a:noFill/>
            <a:ln w="38100">
              <a:solidFill>
                <a:srgbClr val="FF1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267270" name="Rectangle 4"/>
            <p:cNvSpPr>
              <a:spLocks noChangeArrowheads="1"/>
            </p:cNvSpPr>
            <p:nvPr/>
          </p:nvSpPr>
          <p:spPr bwMode="auto">
            <a:xfrm>
              <a:off x="5029200" y="2743200"/>
              <a:ext cx="609600" cy="3048000"/>
            </a:xfrm>
            <a:prstGeom prst="rect">
              <a:avLst/>
            </a:prstGeom>
            <a:noFill/>
            <a:ln w="38100">
              <a:solidFill>
                <a:srgbClr val="FF1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267271" name="Rectangle 5"/>
            <p:cNvSpPr>
              <a:spLocks noChangeArrowheads="1"/>
            </p:cNvSpPr>
            <p:nvPr/>
          </p:nvSpPr>
          <p:spPr bwMode="auto">
            <a:xfrm>
              <a:off x="7696200" y="2743200"/>
              <a:ext cx="609600" cy="3048000"/>
            </a:xfrm>
            <a:prstGeom prst="rect">
              <a:avLst/>
            </a:prstGeom>
            <a:noFill/>
            <a:ln w="38100">
              <a:solidFill>
                <a:srgbClr val="FF1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ea typeface="ＭＳ Ｐゴシック" pitchFamily="34" charset="-128"/>
              </a:endParaRPr>
            </a:p>
          </p:txBody>
        </p:sp>
      </p:grpSp>
      <p:sp>
        <p:nvSpPr>
          <p:cNvPr id="267272" name="TextBox 6"/>
          <p:cNvSpPr txBox="1">
            <a:spLocks noChangeArrowheads="1"/>
          </p:cNvSpPr>
          <p:nvPr/>
        </p:nvSpPr>
        <p:spPr bwMode="auto">
          <a:xfrm>
            <a:off x="0" y="6211888"/>
            <a:ext cx="854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2C766"/>
                </a:solidFill>
                <a:ea typeface="ＭＳ Ｐゴシック" pitchFamily="34" charset="-128"/>
              </a:rPr>
              <a:t>Casi 300 estudios comparativos de agricultura orgánica/agroecológica y agricultura convencional</a:t>
            </a:r>
          </a:p>
        </p:txBody>
      </p:sp>
      <p:sp>
        <p:nvSpPr>
          <p:cNvPr id="267273" name="TextBox 7"/>
          <p:cNvSpPr txBox="1">
            <a:spLocks noChangeArrowheads="1"/>
          </p:cNvSpPr>
          <p:nvPr/>
        </p:nvSpPr>
        <p:spPr bwMode="auto">
          <a:xfrm>
            <a:off x="227013" y="1765300"/>
            <a:ext cx="8916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2C766"/>
                </a:solidFill>
                <a:ea typeface="ＭＳ Ｐゴシック" pitchFamily="34" charset="-128"/>
              </a:rPr>
              <a:t>1: org.=conven.    &lt; l: conven. mayor que org.   &gt;1: org. mayor que conven. </a:t>
            </a:r>
          </a:p>
        </p:txBody>
      </p:sp>
    </p:spTree>
    <p:extLst>
      <p:ext uri="{BB962C8B-B14F-4D97-AF65-F5344CB8AC3E}">
        <p14:creationId xmlns:p14="http://schemas.microsoft.com/office/powerpoint/2010/main" val="32693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66" name="Picture 4" descr="cartelcarat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901700"/>
            <a:ext cx="61912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2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8387" name="Picture 3" descr="Marcjha nacional M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3462338"/>
          </a:xfrm>
          <a:prstGeom prst="rect">
            <a:avLst/>
          </a:prstGeom>
          <a:noFill/>
        </p:spPr>
      </p:pic>
      <p:pic>
        <p:nvPicPr>
          <p:cNvPr id="528388" name="Picture 4" descr="Marcha%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97238"/>
            <a:ext cx="5181600" cy="3560762"/>
          </a:xfrm>
          <a:prstGeom prst="rect">
            <a:avLst/>
          </a:prstGeom>
          <a:noFill/>
        </p:spPr>
      </p:pic>
      <p:pic>
        <p:nvPicPr>
          <p:cNvPr id="528389" name="Picture 5" descr="Marcha%2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038" y="0"/>
            <a:ext cx="46529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19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 descr="DRP Iaras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1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99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GruposJan2007 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15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GruposJan2007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49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Imagem 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4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DSC01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7340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0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2" descr="IMG_05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7429500"/>
          </a:xfrm>
          <a:noFill/>
          <a:ln/>
        </p:spPr>
      </p:pic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2776538" y="692150"/>
            <a:ext cx="3257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1">
                <a:solidFill>
                  <a:srgbClr val="FF9900"/>
                </a:solidFill>
                <a:latin typeface="Arial" charset="0"/>
              </a:rPr>
              <a:t>COOPAVI - Paraná</a:t>
            </a:r>
          </a:p>
        </p:txBody>
      </p:sp>
    </p:spTree>
    <p:extLst>
      <p:ext uri="{BB962C8B-B14F-4D97-AF65-F5344CB8AC3E}">
        <p14:creationId xmlns:p14="http://schemas.microsoft.com/office/powerpoint/2010/main" val="191812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38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LAC countries legal initiatives</vt:lpstr>
      <vt:lpstr>PowerPoint Presentation</vt:lpstr>
      <vt:lpstr>PowerPoint Presentation</vt:lpstr>
      <vt:lpstr>PowerPoint Presentation</vt:lpstr>
      <vt:lpstr>Badgley et al. 2007 (estudio de la Universidad de Michigan)</vt:lpstr>
      <vt:lpstr>PowerPoint Presentation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Chunyu Wang</dc:creator>
  <cp:lastModifiedBy>Chunyu Wang</cp:lastModifiedBy>
  <cp:revision>4</cp:revision>
  <dcterms:created xsi:type="dcterms:W3CDTF">2011-12-20T10:01:47Z</dcterms:created>
  <dcterms:modified xsi:type="dcterms:W3CDTF">2012-01-03T10:37:09Z</dcterms:modified>
</cp:coreProperties>
</file>