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572A4-3172-4229-BDAF-07AC8043763A}" type="datetimeFigureOut">
              <a:rPr lang="en-US" smtClean="0"/>
              <a:t>12/20/2011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53B2B-EF13-47B1-971F-B05F6B27478E}" type="slidenum">
              <a:rPr lang="en-US" smtClean="0"/>
              <a:t>‹#›</a:t>
            </a:fld>
            <a:endParaRPr lang="en-US"/>
          </a:p>
        </p:txBody>
      </p:sp>
    </p:spTree>
    <p:extLst>
      <p:ext uri="{BB962C8B-B14F-4D97-AF65-F5344CB8AC3E}">
        <p14:creationId xmlns:p14="http://schemas.microsoft.com/office/powerpoint/2010/main" val="376781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BE825-EE23-4DDB-A934-97E8174B7646}" type="slidenum">
              <a:rPr lang="en-US"/>
              <a:pPr/>
              <a:t>1</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15743-1687-4F22-9212-D960C69CF026}" type="slidenum">
              <a:rPr lang="en-US"/>
              <a:pPr/>
              <a:t>10</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ECC9C-6526-4665-A92D-90FEEE2E6637}" type="slidenum">
              <a:rPr lang="en-US"/>
              <a:pPr/>
              <a:t>11</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687BF-2E10-4C7A-A23D-411C438FDDE6}" type="slidenum">
              <a:rPr lang="en-US"/>
              <a:pPr/>
              <a:t>12</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620BF-D4DA-49CE-9DEC-E1B8F99A7E49}" type="slidenum">
              <a:rPr lang="en-US"/>
              <a:pPr/>
              <a:t>13</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B6C8B-0AE1-4E39-AB02-0B6B229BD744}" type="slidenum">
              <a:rPr lang="en-US"/>
              <a:pPr/>
              <a:t>14</a:t>
            </a:fld>
            <a:endParaRPr lang="en-US"/>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6AFC6-8EDC-421B-BA61-3C069D03DFF3}" type="slidenum">
              <a:rPr lang="en-US"/>
              <a:pPr/>
              <a:t>15</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42414FA-76E2-42B0-B863-E8A14ACFAC46}" type="slidenum">
              <a:rPr lang="en-US"/>
              <a:pPr/>
              <a:t>16</a:t>
            </a:fld>
            <a:endParaRPr lang="en-US"/>
          </a:p>
        </p:txBody>
      </p:sp>
      <p:sp>
        <p:nvSpPr>
          <p:cNvPr id="606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FA717EF-2C85-4CF1-8101-ECCF16F7A3FF}" type="slidenum">
              <a:rPr lang="en-US" sz="1200">
                <a:latin typeface="Times New Roman" pitchFamily="18" charset="0"/>
              </a:rPr>
              <a:pPr algn="r" eaLnBrk="0" hangingPunct="0"/>
              <a:t>16</a:t>
            </a:fld>
            <a:endParaRPr lang="en-US" sz="1200">
              <a:latin typeface="Times New Roman" pitchFamily="18" charset="0"/>
            </a:endParaRPr>
          </a:p>
        </p:txBody>
      </p:sp>
      <p:sp>
        <p:nvSpPr>
          <p:cNvPr id="606211" name="Rectangle 2"/>
          <p:cNvSpPr>
            <a:spLocks noGrp="1" noRot="1" noChangeAspect="1" noChangeArrowheads="1" noTextEdit="1"/>
          </p:cNvSpPr>
          <p:nvPr>
            <p:ph type="sldImg"/>
          </p:nvPr>
        </p:nvSpPr>
        <p:spPr>
          <a:ln/>
        </p:spPr>
      </p:sp>
      <p:sp>
        <p:nvSpPr>
          <p:cNvPr id="606212"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FC1FD6-FFDC-4B6E-835D-B1E529A1D35E}" type="slidenum">
              <a:rPr lang="en-US"/>
              <a:pPr/>
              <a:t>17</a:t>
            </a:fld>
            <a:endParaRPr lang="en-US"/>
          </a:p>
        </p:txBody>
      </p:sp>
      <p:sp>
        <p:nvSpPr>
          <p:cNvPr id="608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2CEAE99-D399-481A-B920-62AA663BF6C0}" type="slidenum">
              <a:rPr lang="en-US" sz="1200">
                <a:latin typeface="Times New Roman" pitchFamily="18" charset="0"/>
              </a:rPr>
              <a:pPr algn="r" eaLnBrk="0" hangingPunct="0"/>
              <a:t>17</a:t>
            </a:fld>
            <a:endParaRPr lang="en-US" sz="1200">
              <a:latin typeface="Times New Roman" pitchFamily="18" charset="0"/>
            </a:endParaRPr>
          </a:p>
        </p:txBody>
      </p:sp>
      <p:sp>
        <p:nvSpPr>
          <p:cNvPr id="608259" name="Rectangle 2"/>
          <p:cNvSpPr>
            <a:spLocks noGrp="1" noRot="1" noChangeAspect="1" noChangeArrowheads="1" noTextEdit="1"/>
          </p:cNvSpPr>
          <p:nvPr>
            <p:ph type="sldImg"/>
          </p:nvPr>
        </p:nvSpPr>
        <p:spPr>
          <a:ln/>
        </p:spPr>
      </p:sp>
      <p:sp>
        <p:nvSpPr>
          <p:cNvPr id="60826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8FA2E-B3E3-456E-9072-6AD569CDB2ED}" type="slidenum">
              <a:rPr lang="en-US"/>
              <a:pPr/>
              <a:t>2</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9F975-986F-4697-825B-F379A551F792}" type="slidenum">
              <a:rPr lang="en-US"/>
              <a:pPr/>
              <a:t>3</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1B050-1C3A-4D30-AE88-0BA516648F9A}" type="slidenum">
              <a:rPr lang="en-US"/>
              <a:pPr/>
              <a:t>4</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D56E9-385A-4035-BF08-6C36720AF654}" type="slidenum">
              <a:rPr lang="en-US"/>
              <a:pPr/>
              <a:t>5</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FAD12-4AD0-497C-9930-F067EA98AFD9}" type="slidenum">
              <a:rPr lang="en-US"/>
              <a:pPr/>
              <a:t>6</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6AC50-7B4B-4956-82D4-9BA33AF0A857}" type="slidenum">
              <a:rPr lang="en-US"/>
              <a:pPr/>
              <a:t>7</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C6AD15A7-8975-4915-9DB2-B9174328830B}" type="slidenum">
              <a:rPr lang="en-US"/>
              <a:pPr/>
              <a:t>8</a:t>
            </a:fld>
            <a:endParaRPr lang="en-US"/>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CB80C-CFEE-40C2-A829-A62050266DC1}" type="slidenum">
              <a:rPr lang="en-US"/>
              <a:pPr/>
              <a:t>9</a:t>
            </a:fld>
            <a:endParaRPr 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443C9-D587-4A72-88ED-D25BF632D9F4}"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123190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43C9-D587-4A72-88ED-D25BF632D9F4}"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58517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43C9-D587-4A72-88ED-D25BF632D9F4}"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396048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43C9-D587-4A72-88ED-D25BF632D9F4}"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5213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443C9-D587-4A72-88ED-D25BF632D9F4}"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160462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443C9-D587-4A72-88ED-D25BF632D9F4}" type="datetimeFigureOut">
              <a:rPr lang="en-US" smtClean="0"/>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10014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443C9-D587-4A72-88ED-D25BF632D9F4}" type="datetimeFigureOut">
              <a:rPr lang="en-US" smtClean="0"/>
              <a:t>12/20/2011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12833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443C9-D587-4A72-88ED-D25BF632D9F4}" type="datetimeFigureOut">
              <a:rPr lang="en-US" smtClean="0"/>
              <a:t>12/20/2011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183716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443C9-D587-4A72-88ED-D25BF632D9F4}" type="datetimeFigureOut">
              <a:rPr lang="en-US" smtClean="0"/>
              <a:t>12/20/2011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345318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443C9-D587-4A72-88ED-D25BF632D9F4}" type="datetimeFigureOut">
              <a:rPr lang="en-US" smtClean="0"/>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399706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443C9-D587-4A72-88ED-D25BF632D9F4}" type="datetimeFigureOut">
              <a:rPr lang="en-US" smtClean="0"/>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AD5CF-E533-4B9E-960C-58D22D7E297C}" type="slidenum">
              <a:rPr lang="en-US" smtClean="0"/>
              <a:t>‹#›</a:t>
            </a:fld>
            <a:endParaRPr lang="en-US"/>
          </a:p>
        </p:txBody>
      </p:sp>
    </p:spTree>
    <p:extLst>
      <p:ext uri="{BB962C8B-B14F-4D97-AF65-F5344CB8AC3E}">
        <p14:creationId xmlns:p14="http://schemas.microsoft.com/office/powerpoint/2010/main" val="378199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443C9-D587-4A72-88ED-D25BF632D9F4}" type="datetimeFigureOut">
              <a:rPr lang="en-US" smtClean="0"/>
              <a:t>12/20/2011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AD5CF-E533-4B9E-960C-58D22D7E297C}" type="slidenum">
              <a:rPr lang="en-US" smtClean="0"/>
              <a:t>‹#›</a:t>
            </a:fld>
            <a:endParaRPr lang="en-US"/>
          </a:p>
        </p:txBody>
      </p:sp>
    </p:spTree>
    <p:extLst>
      <p:ext uri="{BB962C8B-B14F-4D97-AF65-F5344CB8AC3E}">
        <p14:creationId xmlns:p14="http://schemas.microsoft.com/office/powerpoint/2010/main" val="37137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2" name="Picture 2" descr="Mis imagenes 411"/>
          <p:cNvPicPr>
            <a:picLocks noGrp="1" noChangeAspect="1" noChangeArrowheads="1"/>
          </p:cNvPicPr>
          <p:nvPr>
            <p:ph type="body" idx="1"/>
          </p:nvPr>
        </p:nvPicPr>
        <p:blipFill>
          <a:blip r:embed="rId3" cstate="print"/>
          <a:srcRect/>
          <a:stretch>
            <a:fillRect/>
          </a:stretch>
        </p:blipFill>
        <p:spPr>
          <a:xfrm>
            <a:off x="4191000" y="26988"/>
            <a:ext cx="4953000" cy="6831012"/>
          </a:xfrm>
          <a:noFill/>
          <a:ln/>
        </p:spPr>
      </p:pic>
      <p:pic>
        <p:nvPicPr>
          <p:cNvPr id="3" name="Picture 3" descr="Construccion bordos mixteca 3"/>
          <p:cNvPicPr>
            <a:picLocks noChangeAspect="1" noChangeArrowheads="1"/>
          </p:cNvPicPr>
          <p:nvPr/>
        </p:nvPicPr>
        <p:blipFill>
          <a:blip r:embed="rId4" cstate="print"/>
          <a:srcRect/>
          <a:stretch>
            <a:fillRect/>
          </a:stretch>
        </p:blipFill>
        <p:spPr>
          <a:xfrm>
            <a:off x="0" y="0"/>
            <a:ext cx="4724400" cy="6858000"/>
          </a:xfrm>
          <a:prstGeom prst="rect">
            <a:avLst/>
          </a:prstGeom>
          <a:noFill/>
          <a:ln/>
        </p:spPr>
      </p:pic>
    </p:spTree>
    <p:extLst>
      <p:ext uri="{BB962C8B-B14F-4D97-AF65-F5344CB8AC3E}">
        <p14:creationId xmlns:p14="http://schemas.microsoft.com/office/powerpoint/2010/main" val="179367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938" name="Picture 2"/>
          <p:cNvPicPr>
            <a:picLocks noGrp="1" noChangeAspect="1" noChangeArrowheads="1"/>
          </p:cNvPicPr>
          <p:nvPr>
            <p:ph idx="4294967295"/>
          </p:nvPr>
        </p:nvPicPr>
        <p:blipFill>
          <a:blip r:embed="rId3" cstate="print"/>
          <a:srcRect/>
          <a:stretch>
            <a:fillRect/>
          </a:stretch>
        </p:blipFill>
        <p:spPr>
          <a:xfrm>
            <a:off x="0" y="0"/>
            <a:ext cx="9144000" cy="6858000"/>
          </a:xfrm>
        </p:spPr>
      </p:pic>
      <p:sp>
        <p:nvSpPr>
          <p:cNvPr id="551939" name="Text Box 3"/>
          <p:cNvSpPr txBox="1">
            <a:spLocks noChangeArrowheads="1"/>
          </p:cNvSpPr>
          <p:nvPr/>
        </p:nvSpPr>
        <p:spPr bwMode="auto">
          <a:xfrm>
            <a:off x="2195513" y="836613"/>
            <a:ext cx="5772150" cy="641350"/>
          </a:xfrm>
          <a:prstGeom prst="rect">
            <a:avLst/>
          </a:prstGeom>
          <a:noFill/>
          <a:ln w="9525">
            <a:noFill/>
            <a:miter lim="800000"/>
            <a:headEnd/>
            <a:tailEnd/>
          </a:ln>
        </p:spPr>
        <p:txBody>
          <a:bodyPr wrap="none">
            <a:spAutoFit/>
          </a:bodyPr>
          <a:lstStyle/>
          <a:p>
            <a:r>
              <a:rPr lang="es-ES_tradnl" sz="3600" b="1">
                <a:solidFill>
                  <a:srgbClr val="0000CC"/>
                </a:solidFill>
              </a:rPr>
              <a:t>Agroecological strategies</a:t>
            </a:r>
          </a:p>
        </p:txBody>
      </p:sp>
      <p:sp>
        <p:nvSpPr>
          <p:cNvPr id="551940" name="Text Box 4"/>
          <p:cNvSpPr txBox="1">
            <a:spLocks noChangeArrowheads="1"/>
          </p:cNvSpPr>
          <p:nvPr/>
        </p:nvSpPr>
        <p:spPr bwMode="auto">
          <a:xfrm>
            <a:off x="1258888" y="4149725"/>
            <a:ext cx="2024062" cy="946150"/>
          </a:xfrm>
          <a:prstGeom prst="rect">
            <a:avLst/>
          </a:prstGeom>
          <a:noFill/>
          <a:ln w="9525">
            <a:noFill/>
            <a:miter lim="800000"/>
            <a:headEnd/>
            <a:tailEnd/>
          </a:ln>
        </p:spPr>
        <p:txBody>
          <a:bodyPr wrap="none">
            <a:spAutoFit/>
          </a:bodyPr>
          <a:lstStyle/>
          <a:p>
            <a:r>
              <a:rPr lang="es-ES_tradnl" sz="2800" b="1">
                <a:solidFill>
                  <a:schemeClr val="hlink"/>
                </a:solidFill>
              </a:rPr>
              <a:t>Animal</a:t>
            </a:r>
          </a:p>
          <a:p>
            <a:r>
              <a:rPr lang="es-ES_tradnl" sz="2800" b="1">
                <a:solidFill>
                  <a:schemeClr val="hlink"/>
                </a:solidFill>
              </a:rPr>
              <a:t>integration</a:t>
            </a:r>
          </a:p>
        </p:txBody>
      </p:sp>
      <p:sp>
        <p:nvSpPr>
          <p:cNvPr id="551941" name="Text Box 5"/>
          <p:cNvSpPr txBox="1">
            <a:spLocks noChangeArrowheads="1"/>
          </p:cNvSpPr>
          <p:nvPr/>
        </p:nvSpPr>
        <p:spPr bwMode="auto">
          <a:xfrm>
            <a:off x="5508625" y="4149725"/>
            <a:ext cx="2757488" cy="946150"/>
          </a:xfrm>
          <a:prstGeom prst="rect">
            <a:avLst/>
          </a:prstGeom>
          <a:noFill/>
          <a:ln w="9525">
            <a:noFill/>
            <a:miter lim="800000"/>
            <a:headEnd/>
            <a:tailEnd/>
          </a:ln>
        </p:spPr>
        <p:txBody>
          <a:bodyPr>
            <a:spAutoFit/>
          </a:bodyPr>
          <a:lstStyle/>
          <a:p>
            <a:r>
              <a:rPr lang="es-ES_tradnl" sz="2800" b="1">
                <a:solidFill>
                  <a:schemeClr val="hlink"/>
                </a:solidFill>
              </a:rPr>
              <a:t>Green manures</a:t>
            </a:r>
          </a:p>
        </p:txBody>
      </p:sp>
      <p:sp>
        <p:nvSpPr>
          <p:cNvPr id="551942" name="Text Box 6"/>
          <p:cNvSpPr txBox="1">
            <a:spLocks noChangeArrowheads="1"/>
          </p:cNvSpPr>
          <p:nvPr/>
        </p:nvSpPr>
        <p:spPr bwMode="auto">
          <a:xfrm>
            <a:off x="6286500" y="2924175"/>
            <a:ext cx="2065338" cy="822325"/>
          </a:xfrm>
          <a:prstGeom prst="rect">
            <a:avLst/>
          </a:prstGeom>
          <a:noFill/>
          <a:ln w="9525">
            <a:noFill/>
            <a:miter lim="800000"/>
            <a:headEnd/>
            <a:tailEnd/>
          </a:ln>
        </p:spPr>
        <p:txBody>
          <a:bodyPr wrap="none">
            <a:spAutoFit/>
          </a:bodyPr>
          <a:lstStyle/>
          <a:p>
            <a:r>
              <a:rPr lang="es-ES_tradnl" sz="2400" b="1">
                <a:solidFill>
                  <a:schemeClr val="hlink"/>
                </a:solidFill>
              </a:rPr>
              <a:t>Organic</a:t>
            </a:r>
          </a:p>
          <a:p>
            <a:r>
              <a:rPr lang="es-ES_tradnl" sz="2400" b="1">
                <a:solidFill>
                  <a:schemeClr val="hlink"/>
                </a:solidFill>
              </a:rPr>
              <a:t>amendments</a:t>
            </a:r>
          </a:p>
        </p:txBody>
      </p:sp>
      <p:sp>
        <p:nvSpPr>
          <p:cNvPr id="551943" name="Text Box 7"/>
          <p:cNvSpPr txBox="1">
            <a:spLocks noChangeArrowheads="1"/>
          </p:cNvSpPr>
          <p:nvPr/>
        </p:nvSpPr>
        <p:spPr bwMode="auto">
          <a:xfrm>
            <a:off x="3924300" y="5373688"/>
            <a:ext cx="1827213" cy="519112"/>
          </a:xfrm>
          <a:prstGeom prst="rect">
            <a:avLst/>
          </a:prstGeom>
          <a:noFill/>
          <a:ln w="9525">
            <a:noFill/>
            <a:miter lim="800000"/>
            <a:headEnd/>
            <a:tailEnd/>
          </a:ln>
        </p:spPr>
        <p:txBody>
          <a:bodyPr wrap="none">
            <a:spAutoFit/>
          </a:bodyPr>
          <a:lstStyle/>
          <a:p>
            <a:r>
              <a:rPr lang="es-ES_tradnl" sz="2800" b="1">
                <a:solidFill>
                  <a:schemeClr val="hlink"/>
                </a:solidFill>
              </a:rPr>
              <a:t>Rotations</a:t>
            </a:r>
          </a:p>
        </p:txBody>
      </p:sp>
      <p:sp>
        <p:nvSpPr>
          <p:cNvPr id="551944" name="Text Box 8"/>
          <p:cNvSpPr txBox="1">
            <a:spLocks noChangeArrowheads="1"/>
          </p:cNvSpPr>
          <p:nvPr/>
        </p:nvSpPr>
        <p:spPr bwMode="auto">
          <a:xfrm>
            <a:off x="323850" y="2924175"/>
            <a:ext cx="2084388" cy="946150"/>
          </a:xfrm>
          <a:prstGeom prst="rect">
            <a:avLst/>
          </a:prstGeom>
          <a:noFill/>
          <a:ln w="9525">
            <a:noFill/>
            <a:miter lim="800000"/>
            <a:headEnd/>
            <a:tailEnd/>
          </a:ln>
        </p:spPr>
        <p:txBody>
          <a:bodyPr>
            <a:spAutoFit/>
          </a:bodyPr>
          <a:lstStyle/>
          <a:p>
            <a:r>
              <a:rPr lang="es-ES_tradnl" sz="2800" b="1">
                <a:solidFill>
                  <a:schemeClr val="hlink"/>
                </a:solidFill>
              </a:rPr>
              <a:t>Polycultures</a:t>
            </a:r>
          </a:p>
        </p:txBody>
      </p:sp>
      <p:sp>
        <p:nvSpPr>
          <p:cNvPr id="551945" name="Line 9"/>
          <p:cNvSpPr>
            <a:spLocks noChangeShapeType="1"/>
          </p:cNvSpPr>
          <p:nvPr/>
        </p:nvSpPr>
        <p:spPr bwMode="auto">
          <a:xfrm>
            <a:off x="4716463" y="1412875"/>
            <a:ext cx="0" cy="0"/>
          </a:xfrm>
          <a:prstGeom prst="line">
            <a:avLst/>
          </a:prstGeom>
          <a:noFill/>
          <a:ln w="9525">
            <a:solidFill>
              <a:schemeClr val="tx1"/>
            </a:solidFill>
            <a:round/>
            <a:headEnd/>
            <a:tailEnd type="triangle" w="med" len="med"/>
          </a:ln>
        </p:spPr>
        <p:txBody>
          <a:bodyPr/>
          <a:lstStyle/>
          <a:p>
            <a:endParaRPr lang="en-US"/>
          </a:p>
        </p:txBody>
      </p:sp>
      <p:sp>
        <p:nvSpPr>
          <p:cNvPr id="551946" name="Line 10"/>
          <p:cNvSpPr>
            <a:spLocks noChangeShapeType="1"/>
          </p:cNvSpPr>
          <p:nvPr/>
        </p:nvSpPr>
        <p:spPr bwMode="auto">
          <a:xfrm>
            <a:off x="4643438" y="1341438"/>
            <a:ext cx="0" cy="4103687"/>
          </a:xfrm>
          <a:prstGeom prst="line">
            <a:avLst/>
          </a:prstGeom>
          <a:noFill/>
          <a:ln w="9525">
            <a:solidFill>
              <a:schemeClr val="tx1"/>
            </a:solidFill>
            <a:round/>
            <a:headEnd type="triangle" w="med" len="med"/>
            <a:tailEnd type="triangle" w="med" len="med"/>
          </a:ln>
        </p:spPr>
        <p:txBody>
          <a:bodyPr/>
          <a:lstStyle/>
          <a:p>
            <a:endParaRPr lang="en-US"/>
          </a:p>
        </p:txBody>
      </p:sp>
      <p:sp>
        <p:nvSpPr>
          <p:cNvPr id="551947" name="Line 11"/>
          <p:cNvSpPr>
            <a:spLocks noChangeShapeType="1"/>
          </p:cNvSpPr>
          <p:nvPr/>
        </p:nvSpPr>
        <p:spPr bwMode="auto">
          <a:xfrm flipH="1">
            <a:off x="1547813" y="1412875"/>
            <a:ext cx="3024187" cy="1584325"/>
          </a:xfrm>
          <a:prstGeom prst="line">
            <a:avLst/>
          </a:prstGeom>
          <a:noFill/>
          <a:ln w="9525">
            <a:solidFill>
              <a:schemeClr val="tx1"/>
            </a:solidFill>
            <a:round/>
            <a:headEnd type="triangle" w="med" len="med"/>
            <a:tailEnd type="triangle" w="med" len="med"/>
          </a:ln>
        </p:spPr>
        <p:txBody>
          <a:bodyPr/>
          <a:lstStyle/>
          <a:p>
            <a:endParaRPr lang="en-US"/>
          </a:p>
        </p:txBody>
      </p:sp>
      <p:sp>
        <p:nvSpPr>
          <p:cNvPr id="551948" name="Line 12"/>
          <p:cNvSpPr>
            <a:spLocks noChangeShapeType="1"/>
          </p:cNvSpPr>
          <p:nvPr/>
        </p:nvSpPr>
        <p:spPr bwMode="auto">
          <a:xfrm>
            <a:off x="4716463" y="1412875"/>
            <a:ext cx="2663825" cy="1655763"/>
          </a:xfrm>
          <a:prstGeom prst="line">
            <a:avLst/>
          </a:prstGeom>
          <a:noFill/>
          <a:ln w="9525">
            <a:solidFill>
              <a:schemeClr val="tx1"/>
            </a:solidFill>
            <a:round/>
            <a:headEnd type="triangle" w="med" len="med"/>
            <a:tailEnd type="triangle" w="med" len="med"/>
          </a:ln>
        </p:spPr>
        <p:txBody>
          <a:bodyPr/>
          <a:lstStyle/>
          <a:p>
            <a:endParaRPr lang="en-US"/>
          </a:p>
        </p:txBody>
      </p:sp>
      <p:sp>
        <p:nvSpPr>
          <p:cNvPr id="551949" name="Line 13"/>
          <p:cNvSpPr>
            <a:spLocks noChangeShapeType="1"/>
          </p:cNvSpPr>
          <p:nvPr/>
        </p:nvSpPr>
        <p:spPr bwMode="auto">
          <a:xfrm flipH="1">
            <a:off x="2484438" y="1484313"/>
            <a:ext cx="2087562" cy="2736850"/>
          </a:xfrm>
          <a:prstGeom prst="line">
            <a:avLst/>
          </a:prstGeom>
          <a:noFill/>
          <a:ln w="9525">
            <a:solidFill>
              <a:schemeClr val="tx1"/>
            </a:solidFill>
            <a:round/>
            <a:headEnd type="triangle" w="med" len="med"/>
            <a:tailEnd type="triangle" w="med" len="med"/>
          </a:ln>
        </p:spPr>
        <p:txBody>
          <a:bodyPr/>
          <a:lstStyle/>
          <a:p>
            <a:endParaRPr lang="en-US"/>
          </a:p>
        </p:txBody>
      </p:sp>
      <p:sp>
        <p:nvSpPr>
          <p:cNvPr id="551950" name="Line 14"/>
          <p:cNvSpPr>
            <a:spLocks noChangeShapeType="1"/>
          </p:cNvSpPr>
          <p:nvPr/>
        </p:nvSpPr>
        <p:spPr bwMode="auto">
          <a:xfrm>
            <a:off x="4716463" y="1484313"/>
            <a:ext cx="2160587" cy="2808287"/>
          </a:xfrm>
          <a:prstGeom prst="line">
            <a:avLst/>
          </a:prstGeom>
          <a:noFill/>
          <a:ln w="9525">
            <a:solidFill>
              <a:schemeClr val="tx1"/>
            </a:solidFill>
            <a:round/>
            <a:headEnd type="triangle" w="med" len="med"/>
            <a:tailEnd type="triangle" w="med" len="med"/>
          </a:ln>
        </p:spPr>
        <p:txBody>
          <a:bodyPr/>
          <a:lstStyle/>
          <a:p>
            <a:endParaRPr lang="en-US"/>
          </a:p>
        </p:txBody>
      </p:sp>
    </p:spTree>
    <p:extLst>
      <p:ext uri="{BB962C8B-B14F-4D97-AF65-F5344CB8AC3E}">
        <p14:creationId xmlns:p14="http://schemas.microsoft.com/office/powerpoint/2010/main" val="2712442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86" name="Picture 2" descr="DSC01478"/>
          <p:cNvPicPr>
            <a:picLocks noChangeAspect="1" noChangeArrowheads="1"/>
          </p:cNvPicPr>
          <p:nvPr/>
        </p:nvPicPr>
        <p:blipFill>
          <a:blip r:embed="rId3" cstate="print">
            <a:lum bright="-14000"/>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381043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4" name="Picture 2" descr="DSC0019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66318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p:cNvSpPr>
          <p:nvPr>
            <p:ph type="ctrTitle" idx="4294967295"/>
          </p:nvPr>
        </p:nvSpPr>
        <p:spPr>
          <a:xfrm>
            <a:off x="685800" y="2130425"/>
            <a:ext cx="7772400" cy="1470025"/>
          </a:xfrm>
        </p:spPr>
        <p:txBody>
          <a:bodyPr/>
          <a:lstStyle/>
          <a:p>
            <a:endParaRPr lang="en-US"/>
          </a:p>
        </p:txBody>
      </p:sp>
      <p:sp>
        <p:nvSpPr>
          <p:cNvPr id="562179" name="Rectangle 3"/>
          <p:cNvSpPr>
            <a:spLocks noGrp="1"/>
          </p:cNvSpPr>
          <p:nvPr>
            <p:ph type="subTitle" idx="4294967295"/>
          </p:nvPr>
        </p:nvSpPr>
        <p:spPr>
          <a:xfrm>
            <a:off x="1371600" y="3886200"/>
            <a:ext cx="6400800" cy="1752600"/>
          </a:xfrm>
        </p:spPr>
        <p:txBody>
          <a:bodyPr/>
          <a:lstStyle/>
          <a:p>
            <a:pPr marL="0" indent="0" algn="ctr">
              <a:buFontTx/>
              <a:buNone/>
            </a:pPr>
            <a:endParaRPr lang="en-US"/>
          </a:p>
        </p:txBody>
      </p:sp>
      <p:pic>
        <p:nvPicPr>
          <p:cNvPr id="562180" name="Picture 4" descr="S73R015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62181" name="Text Box 5"/>
          <p:cNvSpPr txBox="1">
            <a:spLocks noChangeArrowheads="1"/>
          </p:cNvSpPr>
          <p:nvPr/>
        </p:nvSpPr>
        <p:spPr bwMode="auto">
          <a:xfrm>
            <a:off x="0" y="5842000"/>
            <a:ext cx="9144000" cy="1016000"/>
          </a:xfrm>
          <a:prstGeom prst="rect">
            <a:avLst/>
          </a:prstGeom>
          <a:solidFill>
            <a:schemeClr val="accent1"/>
          </a:solidFill>
          <a:ln w="9525">
            <a:noFill/>
            <a:miter lim="800000"/>
            <a:headEnd/>
            <a:tailEnd/>
          </a:ln>
        </p:spPr>
        <p:txBody>
          <a:bodyPr>
            <a:spAutoFit/>
          </a:bodyPr>
          <a:lstStyle/>
          <a:p>
            <a:pPr>
              <a:spcBef>
                <a:spcPct val="50000"/>
              </a:spcBef>
            </a:pPr>
            <a:r>
              <a:rPr lang="es-ES" sz="2400"/>
              <a:t>Finca “Del Medio” – José A. Casimiro</a:t>
            </a:r>
          </a:p>
          <a:p>
            <a:pPr>
              <a:spcBef>
                <a:spcPct val="50000"/>
              </a:spcBef>
            </a:pPr>
            <a:r>
              <a:rPr lang="es-ES" sz="2400"/>
              <a:t>Sancti Spíritus</a:t>
            </a:r>
          </a:p>
        </p:txBody>
      </p:sp>
      <p:pic>
        <p:nvPicPr>
          <p:cNvPr id="562182" name="Picture 9" descr="estasi"/>
          <p:cNvPicPr>
            <a:picLocks noChangeAspect="1" noChangeArrowheads="1"/>
          </p:cNvPicPr>
          <p:nvPr/>
        </p:nvPicPr>
        <p:blipFill>
          <a:blip r:embed="rId4" cstate="print"/>
          <a:srcRect/>
          <a:stretch>
            <a:fillRect/>
          </a:stretch>
        </p:blipFill>
        <p:spPr bwMode="auto">
          <a:xfrm>
            <a:off x="4786313" y="0"/>
            <a:ext cx="4357687" cy="5807075"/>
          </a:xfrm>
          <a:prstGeom prst="rect">
            <a:avLst/>
          </a:prstGeom>
          <a:noFill/>
          <a:ln w="9525">
            <a:noFill/>
            <a:miter lim="800000"/>
            <a:headEnd/>
            <a:tailEnd/>
          </a:ln>
        </p:spPr>
      </p:pic>
    </p:spTree>
    <p:extLst>
      <p:ext uri="{BB962C8B-B14F-4D97-AF65-F5344CB8AC3E}">
        <p14:creationId xmlns:p14="http://schemas.microsoft.com/office/powerpoint/2010/main" val="920124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ChangeArrowheads="1"/>
          </p:cNvSpPr>
          <p:nvPr/>
        </p:nvSpPr>
        <p:spPr bwMode="auto">
          <a:xfrm>
            <a:off x="250825" y="698500"/>
            <a:ext cx="7993063" cy="4851400"/>
          </a:xfrm>
          <a:prstGeom prst="rect">
            <a:avLst/>
          </a:prstGeom>
          <a:noFill/>
          <a:ln w="9525">
            <a:noFill/>
            <a:miter lim="800000"/>
            <a:headEnd/>
            <a:tailEnd/>
          </a:ln>
        </p:spPr>
        <p:txBody>
          <a:bodyPr anchor="ctr">
            <a:spAutoFit/>
          </a:bodyPr>
          <a:lstStyle/>
          <a:p>
            <a:r>
              <a:rPr lang="es-ES" sz="3600"/>
              <a:t>Area (ha)		</a:t>
            </a:r>
          </a:p>
          <a:p>
            <a:r>
              <a:rPr lang="es-ES" sz="3600"/>
              <a:t>	      			</a:t>
            </a:r>
          </a:p>
          <a:p>
            <a:r>
              <a:rPr lang="es-ES" sz="3600"/>
              <a:t>Energy </a:t>
            </a:r>
            <a:r>
              <a:rPr lang="es-ES" sz="2400"/>
              <a:t>(GJ/ha/año)</a:t>
            </a:r>
          </a:p>
          <a:p>
            <a:r>
              <a:rPr lang="es-ES" sz="3600"/>
              <a:t>	     		  	</a:t>
            </a:r>
          </a:p>
          <a:p>
            <a:r>
              <a:rPr lang="es-ES" sz="3600"/>
              <a:t>Proteín </a:t>
            </a:r>
            <a:r>
              <a:rPr lang="es-ES" sz="2800"/>
              <a:t>(kg/ha)/año</a:t>
            </a:r>
            <a:r>
              <a:rPr lang="es-ES" sz="3600"/>
              <a:t>			      	 	</a:t>
            </a:r>
          </a:p>
          <a:p>
            <a:r>
              <a:rPr lang="es-ES" sz="3600"/>
              <a:t>People fed by produced energy</a:t>
            </a:r>
          </a:p>
          <a:p>
            <a:r>
              <a:rPr lang="es-ES" sz="2400"/>
              <a:t>(Pers/ha/año)</a:t>
            </a:r>
          </a:p>
          <a:p>
            <a:r>
              <a:rPr lang="es-ES" sz="3600"/>
              <a:t>People fed by produced protein</a:t>
            </a:r>
          </a:p>
          <a:p>
            <a:r>
              <a:rPr lang="es-ES" sz="2400"/>
              <a:t>(Pers/ha/año)</a:t>
            </a:r>
            <a:r>
              <a:rPr lang="es-ES" sz="3600"/>
              <a:t>		</a:t>
            </a:r>
            <a:endParaRPr lang="es-ES" sz="3600" b="1"/>
          </a:p>
        </p:txBody>
      </p:sp>
      <p:sp>
        <p:nvSpPr>
          <p:cNvPr id="564227" name="Rectangle 3"/>
          <p:cNvSpPr>
            <a:spLocks noChangeArrowheads="1"/>
          </p:cNvSpPr>
          <p:nvPr/>
        </p:nvSpPr>
        <p:spPr bwMode="auto">
          <a:xfrm>
            <a:off x="7516813" y="404813"/>
            <a:ext cx="981075" cy="4832350"/>
          </a:xfrm>
          <a:prstGeom prst="rect">
            <a:avLst/>
          </a:prstGeom>
          <a:noFill/>
          <a:ln w="9525">
            <a:noFill/>
            <a:miter lim="800000"/>
            <a:headEnd/>
            <a:tailEnd/>
          </a:ln>
        </p:spPr>
        <p:txBody>
          <a:bodyPr wrap="none">
            <a:spAutoFit/>
          </a:bodyPr>
          <a:lstStyle/>
          <a:p>
            <a:pPr algn="r"/>
            <a:r>
              <a:rPr lang="es-ES" sz="3200" b="1">
                <a:solidFill>
                  <a:srgbClr val="FF0000"/>
                </a:solidFill>
              </a:rPr>
              <a:t>10</a:t>
            </a:r>
          </a:p>
          <a:p>
            <a:pPr algn="r"/>
            <a:endParaRPr lang="es-ES" sz="4000" b="1">
              <a:solidFill>
                <a:srgbClr val="FF0000"/>
              </a:solidFill>
            </a:endParaRPr>
          </a:p>
          <a:p>
            <a:pPr algn="r"/>
            <a:r>
              <a:rPr lang="es-ES" sz="3200" b="1">
                <a:solidFill>
                  <a:srgbClr val="FF0000"/>
                </a:solidFill>
              </a:rPr>
              <a:t>50.6</a:t>
            </a:r>
          </a:p>
          <a:p>
            <a:pPr algn="r"/>
            <a:endParaRPr lang="es-ES" sz="4800" b="1">
              <a:solidFill>
                <a:srgbClr val="FF0000"/>
              </a:solidFill>
            </a:endParaRPr>
          </a:p>
          <a:p>
            <a:pPr algn="r"/>
            <a:r>
              <a:rPr lang="es-ES" sz="3200" b="1">
                <a:solidFill>
                  <a:srgbClr val="FF0000"/>
                </a:solidFill>
              </a:rPr>
              <a:t>867</a:t>
            </a:r>
          </a:p>
          <a:p>
            <a:pPr algn="r"/>
            <a:endParaRPr lang="es-ES" sz="3200" b="1">
              <a:solidFill>
                <a:srgbClr val="FF0000"/>
              </a:solidFill>
            </a:endParaRPr>
          </a:p>
          <a:p>
            <a:pPr algn="r"/>
            <a:r>
              <a:rPr lang="es-ES" sz="3200" b="1">
                <a:solidFill>
                  <a:srgbClr val="FF0000"/>
                </a:solidFill>
              </a:rPr>
              <a:t>11</a:t>
            </a:r>
          </a:p>
          <a:p>
            <a:pPr algn="r"/>
            <a:endParaRPr lang="es-ES" sz="2800" b="1">
              <a:solidFill>
                <a:srgbClr val="FF0000"/>
              </a:solidFill>
            </a:endParaRPr>
          </a:p>
          <a:p>
            <a:pPr algn="r"/>
            <a:r>
              <a:rPr lang="es-ES" sz="3200" b="1">
                <a:solidFill>
                  <a:srgbClr val="FF0000"/>
                </a:solidFill>
              </a:rPr>
              <a:t>34</a:t>
            </a:r>
          </a:p>
        </p:txBody>
      </p:sp>
      <p:sp>
        <p:nvSpPr>
          <p:cNvPr id="191492" name="Rectangle 4"/>
          <p:cNvSpPr>
            <a:spLocks noChangeArrowheads="1"/>
          </p:cNvSpPr>
          <p:nvPr/>
        </p:nvSpPr>
        <p:spPr bwMode="auto">
          <a:xfrm>
            <a:off x="238125" y="5722938"/>
            <a:ext cx="7243763" cy="1190625"/>
          </a:xfrm>
          <a:prstGeom prst="rect">
            <a:avLst/>
          </a:prstGeom>
          <a:noFill/>
          <a:ln w="9525">
            <a:noFill/>
            <a:miter lim="800000"/>
            <a:headEnd/>
            <a:tailEnd/>
          </a:ln>
        </p:spPr>
        <p:txBody>
          <a:bodyPr anchor="ctr">
            <a:spAutoFit/>
          </a:bodyPr>
          <a:lstStyle/>
          <a:p>
            <a:r>
              <a:rPr lang="es-ES" sz="3600"/>
              <a:t>Energy efficiency		</a:t>
            </a:r>
          </a:p>
          <a:p>
            <a:r>
              <a:rPr lang="es-ES" sz="3600"/>
              <a:t>		</a:t>
            </a:r>
          </a:p>
        </p:txBody>
      </p:sp>
      <p:sp>
        <p:nvSpPr>
          <p:cNvPr id="191493" name="Rectangle 5"/>
          <p:cNvSpPr>
            <a:spLocks noChangeArrowheads="1"/>
          </p:cNvSpPr>
          <p:nvPr/>
        </p:nvSpPr>
        <p:spPr bwMode="auto">
          <a:xfrm>
            <a:off x="7740650" y="5661025"/>
            <a:ext cx="692150" cy="641350"/>
          </a:xfrm>
          <a:prstGeom prst="rect">
            <a:avLst/>
          </a:prstGeom>
          <a:noFill/>
          <a:ln w="9525">
            <a:noFill/>
            <a:miter lim="800000"/>
            <a:headEnd/>
            <a:tailEnd/>
          </a:ln>
        </p:spPr>
        <p:txBody>
          <a:bodyPr wrap="none">
            <a:spAutoFit/>
          </a:bodyPr>
          <a:lstStyle/>
          <a:p>
            <a:r>
              <a:rPr lang="es-ES" sz="3600" b="1">
                <a:solidFill>
                  <a:srgbClr val="FF0000"/>
                </a:solidFill>
              </a:rPr>
              <a:t>30</a:t>
            </a:r>
          </a:p>
        </p:txBody>
      </p:sp>
    </p:spTree>
    <p:extLst>
      <p:ext uri="{BB962C8B-B14F-4D97-AF65-F5344CB8AC3E}">
        <p14:creationId xmlns:p14="http://schemas.microsoft.com/office/powerpoint/2010/main" val="22841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P spid="1914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 Box 2"/>
          <p:cNvSpPr txBox="1">
            <a:spLocks noChangeArrowheads="1"/>
          </p:cNvSpPr>
          <p:nvPr/>
        </p:nvSpPr>
        <p:spPr bwMode="auto">
          <a:xfrm>
            <a:off x="381000" y="381000"/>
            <a:ext cx="8458200" cy="822325"/>
          </a:xfrm>
          <a:prstGeom prst="rect">
            <a:avLst/>
          </a:prstGeom>
          <a:noFill/>
          <a:ln w="9525">
            <a:noFill/>
            <a:miter lim="800000"/>
            <a:headEnd/>
            <a:tailEnd/>
          </a:ln>
        </p:spPr>
        <p:txBody>
          <a:bodyPr>
            <a:spAutoFit/>
          </a:bodyPr>
          <a:lstStyle/>
          <a:p>
            <a:pPr algn="ctr">
              <a:spcBef>
                <a:spcPct val="50000"/>
              </a:spcBef>
            </a:pPr>
            <a:r>
              <a:rPr lang="es-MX" sz="2400" b="1">
                <a:solidFill>
                  <a:srgbClr val="FF3300"/>
                </a:solidFill>
              </a:rPr>
              <a:t>Agroecological principles underlying productivity, sustainablity and viability of agroecoystems</a:t>
            </a:r>
            <a:endParaRPr lang="es-ES" sz="2400" b="1">
              <a:solidFill>
                <a:srgbClr val="FF3300"/>
              </a:solidFill>
            </a:endParaRPr>
          </a:p>
        </p:txBody>
      </p:sp>
      <p:sp>
        <p:nvSpPr>
          <p:cNvPr id="566275" name="Line 3"/>
          <p:cNvSpPr>
            <a:spLocks noChangeShapeType="1"/>
          </p:cNvSpPr>
          <p:nvPr/>
        </p:nvSpPr>
        <p:spPr bwMode="auto">
          <a:xfrm>
            <a:off x="533400" y="1752600"/>
            <a:ext cx="8229600" cy="0"/>
          </a:xfrm>
          <a:prstGeom prst="line">
            <a:avLst/>
          </a:prstGeom>
          <a:noFill/>
          <a:ln w="38100">
            <a:solidFill>
              <a:schemeClr val="tx1"/>
            </a:solidFill>
            <a:round/>
            <a:headEnd/>
            <a:tailEnd/>
          </a:ln>
        </p:spPr>
        <p:txBody>
          <a:bodyPr/>
          <a:lstStyle/>
          <a:p>
            <a:endParaRPr lang="en-US"/>
          </a:p>
        </p:txBody>
      </p:sp>
      <p:sp>
        <p:nvSpPr>
          <p:cNvPr id="566276" name="Text Box 4"/>
          <p:cNvSpPr txBox="1">
            <a:spLocks noChangeArrowheads="1"/>
          </p:cNvSpPr>
          <p:nvPr/>
        </p:nvSpPr>
        <p:spPr bwMode="auto">
          <a:xfrm>
            <a:off x="298450" y="2057400"/>
            <a:ext cx="9144000" cy="4108450"/>
          </a:xfrm>
          <a:prstGeom prst="rect">
            <a:avLst/>
          </a:prstGeom>
          <a:noFill/>
          <a:ln w="9525">
            <a:noFill/>
            <a:miter lim="800000"/>
            <a:headEnd/>
            <a:tailEnd/>
          </a:ln>
        </p:spPr>
        <p:txBody>
          <a:bodyPr>
            <a:spAutoFit/>
          </a:bodyPr>
          <a:lstStyle/>
          <a:p>
            <a:pPr>
              <a:spcBef>
                <a:spcPct val="50000"/>
              </a:spcBef>
            </a:pPr>
            <a:r>
              <a:rPr lang="es-MX" sz="2400" b="1"/>
              <a:t>1. Spatial and temporal genetic and species diversity at farm and landcape level </a:t>
            </a:r>
          </a:p>
          <a:p>
            <a:pPr>
              <a:spcBef>
                <a:spcPct val="50000"/>
              </a:spcBef>
            </a:pPr>
            <a:endParaRPr lang="es-MX" sz="2400" b="1"/>
          </a:p>
          <a:p>
            <a:pPr>
              <a:spcBef>
                <a:spcPct val="50000"/>
              </a:spcBef>
            </a:pPr>
            <a:r>
              <a:rPr lang="es-MX" sz="2400" b="1"/>
              <a:t>2.Crop and animal integration</a:t>
            </a:r>
          </a:p>
          <a:p>
            <a:pPr>
              <a:spcBef>
                <a:spcPct val="50000"/>
              </a:spcBef>
            </a:pPr>
            <a:endParaRPr lang="es-MX" sz="2400" b="1"/>
          </a:p>
          <a:p>
            <a:pPr>
              <a:spcBef>
                <a:spcPct val="50000"/>
              </a:spcBef>
            </a:pPr>
            <a:r>
              <a:rPr lang="es-MX" sz="2400" b="1"/>
              <a:t>3. Biologically active soils and high  biomass recyling rates</a:t>
            </a:r>
          </a:p>
          <a:p>
            <a:pPr>
              <a:spcBef>
                <a:spcPct val="50000"/>
              </a:spcBef>
            </a:pPr>
            <a:endParaRPr lang="es-MX" sz="2400" b="1"/>
          </a:p>
          <a:p>
            <a:pPr>
              <a:spcBef>
                <a:spcPct val="50000"/>
              </a:spcBef>
            </a:pPr>
            <a:r>
              <a:rPr lang="es-MX" sz="2400" b="1"/>
              <a:t>4. Optimization of the use of space (Agroecological design)</a:t>
            </a:r>
            <a:endParaRPr lang="es-ES" sz="2400" b="1"/>
          </a:p>
        </p:txBody>
      </p:sp>
    </p:spTree>
    <p:extLst>
      <p:ext uri="{BB962C8B-B14F-4D97-AF65-F5344CB8AC3E}">
        <p14:creationId xmlns:p14="http://schemas.microsoft.com/office/powerpoint/2010/main" val="2988131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186" name="Picture 2"/>
          <p:cNvPicPr>
            <a:picLocks noChangeAspect="1" noChangeArrowheads="1"/>
          </p:cNvPicPr>
          <p:nvPr/>
        </p:nvPicPr>
        <p:blipFill>
          <a:blip r:embed="rId3" cstate="print"/>
          <a:srcRect/>
          <a:stretch>
            <a:fillRect/>
          </a:stretch>
        </p:blipFill>
        <p:spPr bwMode="auto">
          <a:xfrm>
            <a:off x="0" y="0"/>
            <a:ext cx="6858000" cy="5784850"/>
          </a:xfrm>
          <a:prstGeom prst="rect">
            <a:avLst/>
          </a:prstGeom>
          <a:noFill/>
          <a:ln w="9525">
            <a:noFill/>
            <a:miter lim="800000"/>
            <a:headEnd/>
            <a:tailEnd/>
          </a:ln>
        </p:spPr>
      </p:pic>
      <p:pic>
        <p:nvPicPr>
          <p:cNvPr id="605187" name="Picture 3"/>
          <p:cNvPicPr>
            <a:picLocks noChangeAspect="1" noChangeArrowheads="1"/>
          </p:cNvPicPr>
          <p:nvPr/>
        </p:nvPicPr>
        <p:blipFill>
          <a:blip r:embed="rId4" cstate="print"/>
          <a:srcRect/>
          <a:stretch>
            <a:fillRect/>
          </a:stretch>
        </p:blipFill>
        <p:spPr bwMode="auto">
          <a:xfrm>
            <a:off x="4724400" y="3128963"/>
            <a:ext cx="4419600" cy="3729037"/>
          </a:xfrm>
          <a:prstGeom prst="rect">
            <a:avLst/>
          </a:prstGeom>
          <a:noFill/>
          <a:ln w="9525">
            <a:noFill/>
            <a:miter lim="800000"/>
            <a:headEnd/>
            <a:tailEnd/>
          </a:ln>
        </p:spPr>
      </p:pic>
      <p:pic>
        <p:nvPicPr>
          <p:cNvPr id="605188" name="Picture 4"/>
          <p:cNvPicPr>
            <a:picLocks noChangeAspect="1" noChangeArrowheads="1"/>
          </p:cNvPicPr>
          <p:nvPr/>
        </p:nvPicPr>
        <p:blipFill>
          <a:blip r:embed="rId5" cstate="print"/>
          <a:srcRect/>
          <a:stretch>
            <a:fillRect/>
          </a:stretch>
        </p:blipFill>
        <p:spPr bwMode="auto">
          <a:xfrm>
            <a:off x="4724400" y="0"/>
            <a:ext cx="4419600" cy="3727450"/>
          </a:xfrm>
          <a:prstGeom prst="rect">
            <a:avLst/>
          </a:prstGeom>
          <a:noFill/>
          <a:ln w="9525">
            <a:noFill/>
            <a:miter lim="800000"/>
            <a:headEnd/>
            <a:tailEnd/>
          </a:ln>
        </p:spPr>
      </p:pic>
      <p:sp>
        <p:nvSpPr>
          <p:cNvPr id="605189" name="Text Box 5"/>
          <p:cNvSpPr txBox="1">
            <a:spLocks noChangeArrowheads="1"/>
          </p:cNvSpPr>
          <p:nvPr/>
        </p:nvSpPr>
        <p:spPr bwMode="auto">
          <a:xfrm>
            <a:off x="1600200" y="5638800"/>
            <a:ext cx="2895600" cy="946150"/>
          </a:xfrm>
          <a:prstGeom prst="rect">
            <a:avLst/>
          </a:prstGeom>
          <a:noFill/>
          <a:ln w="9525">
            <a:noFill/>
            <a:miter lim="800000"/>
            <a:headEnd/>
            <a:tailEnd/>
          </a:ln>
        </p:spPr>
        <p:txBody>
          <a:bodyPr>
            <a:spAutoFit/>
          </a:bodyPr>
          <a:lstStyle/>
          <a:p>
            <a:pPr algn="ctr" eaLnBrk="0" hangingPunct="0">
              <a:spcBef>
                <a:spcPct val="50000"/>
              </a:spcBef>
            </a:pPr>
            <a:r>
              <a:rPr lang="en-US" sz="2800" b="1">
                <a:solidFill>
                  <a:schemeClr val="tx2"/>
                </a:solidFill>
                <a:latin typeface="Tahoma" pitchFamily="34" charset="0"/>
              </a:rPr>
              <a:t>Urban Agriculture</a:t>
            </a:r>
            <a:endParaRPr lang="en-US" sz="2800">
              <a:solidFill>
                <a:schemeClr val="tx2"/>
              </a:solidFill>
              <a:latin typeface="Tahoma" pitchFamily="34" charset="0"/>
            </a:endParaRPr>
          </a:p>
        </p:txBody>
      </p:sp>
    </p:spTree>
    <p:extLst>
      <p:ext uri="{BB962C8B-B14F-4D97-AF65-F5344CB8AC3E}">
        <p14:creationId xmlns:p14="http://schemas.microsoft.com/office/powerpoint/2010/main" val="37333442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idx="4294967295"/>
          </p:nvPr>
        </p:nvSpPr>
        <p:spPr>
          <a:xfrm>
            <a:off x="609600" y="228600"/>
            <a:ext cx="7772400" cy="1143000"/>
          </a:xfrm>
        </p:spPr>
        <p:txBody>
          <a:bodyPr/>
          <a:lstStyle/>
          <a:p>
            <a:r>
              <a:rPr lang="en-US" b="1"/>
              <a:t>Urban Agriculture</a:t>
            </a:r>
            <a:endParaRPr lang="en-US"/>
          </a:p>
        </p:txBody>
      </p:sp>
      <p:sp>
        <p:nvSpPr>
          <p:cNvPr id="607235" name="Rectangle 3"/>
          <p:cNvSpPr>
            <a:spLocks noGrp="1" noChangeArrowheads="1"/>
          </p:cNvSpPr>
          <p:nvPr>
            <p:ph type="body" idx="4294967295"/>
          </p:nvPr>
        </p:nvSpPr>
        <p:spPr>
          <a:xfrm>
            <a:off x="762000" y="1219200"/>
            <a:ext cx="7772400" cy="4114800"/>
          </a:xfrm>
        </p:spPr>
        <p:txBody>
          <a:bodyPr>
            <a:normAutofit fontScale="92500" lnSpcReduction="20000"/>
          </a:bodyPr>
          <a:lstStyle/>
          <a:p>
            <a:r>
              <a:rPr lang="en-US"/>
              <a:t>Approximately 50,000 hectares under urban agriculture</a:t>
            </a:r>
          </a:p>
          <a:p>
            <a:r>
              <a:rPr lang="en-US"/>
              <a:t>In 1996, Urban farms provided 8,500 tons of agricultural produce, 7.5 millions eggs and 3,650 tons of meat</a:t>
            </a:r>
          </a:p>
          <a:p>
            <a:r>
              <a:rPr lang="en-US"/>
              <a:t>Urban gardens produce about 60% of all vegetables consumed in Cuba (215 grams of vegetables per day/person)</a:t>
            </a:r>
          </a:p>
          <a:p>
            <a:r>
              <a:rPr lang="en-US"/>
              <a:t>Productivity ranges between 10-20 kg/m</a:t>
            </a:r>
            <a:r>
              <a:rPr lang="en-US" baseline="30000"/>
              <a:t>2</a:t>
            </a:r>
            <a:r>
              <a:rPr lang="en-US"/>
              <a:t> in intensive gardens systems</a:t>
            </a:r>
          </a:p>
        </p:txBody>
      </p:sp>
    </p:spTree>
    <p:extLst>
      <p:ext uri="{BB962C8B-B14F-4D97-AF65-F5344CB8AC3E}">
        <p14:creationId xmlns:p14="http://schemas.microsoft.com/office/powerpoint/2010/main" val="38594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sz="3800" smtClean="0"/>
              <a:t>Global population: rural versus urban</a:t>
            </a:r>
          </a:p>
        </p:txBody>
      </p:sp>
      <p:sp>
        <p:nvSpPr>
          <p:cNvPr id="148483" name="Rectangle 3"/>
          <p:cNvSpPr>
            <a:spLocks noGrp="1"/>
          </p:cNvSpPr>
          <p:nvPr>
            <p:ph type="body" idx="4294967295"/>
          </p:nvPr>
        </p:nvSpPr>
        <p:spPr/>
        <p:txBody>
          <a:bodyPr>
            <a:noAutofit/>
          </a:bodyPr>
          <a:lstStyle/>
          <a:p>
            <a:pPr marL="342900" indent="-342900">
              <a:lnSpc>
                <a:spcPct val="80000"/>
              </a:lnSpc>
            </a:pPr>
            <a:r>
              <a:rPr lang="en-US" sz="2400" dirty="0" smtClean="0"/>
              <a:t>By 2050, two-thirds of the planet’s projected 9.2 billion people will be living in cities and that all of this increase (2.6 billion) will be not only in the global South but also in the South’s urban areas. </a:t>
            </a:r>
          </a:p>
          <a:p>
            <a:pPr marL="342900" indent="-342900">
              <a:lnSpc>
                <a:spcPct val="80000"/>
              </a:lnSpc>
            </a:pPr>
            <a:r>
              <a:rPr lang="en-US" sz="2400" dirty="0" smtClean="0"/>
              <a:t>Between now and 2050 at least 1.3 billion people will migrate – be migrated – from country to city in the largest land grab (or enclosure) ever. </a:t>
            </a:r>
          </a:p>
          <a:p>
            <a:pPr marL="342900" indent="-342900">
              <a:lnSpc>
                <a:spcPct val="80000"/>
              </a:lnSpc>
            </a:pPr>
            <a:r>
              <a:rPr lang="en-US" sz="2400" dirty="0" smtClean="0"/>
              <a:t>Left behind will only be those too old to move and the indigenous peoples determined to stay. </a:t>
            </a:r>
          </a:p>
          <a:p>
            <a:pPr marL="342900" indent="-342900">
              <a:lnSpc>
                <a:spcPct val="80000"/>
              </a:lnSpc>
            </a:pPr>
            <a:r>
              <a:rPr lang="en-US" sz="2400" dirty="0" smtClean="0"/>
              <a:t>The best that can be done for the world’s 1.5 billion peasant farmers (again, policymakers are being told) is to buy them one-way bus tickets to the city so that the land can be cleared for a “carbohydrate economy” that churns out “biomass” – food, fodder or fuel and, especially, carbon credits – where and as needed. </a:t>
            </a:r>
          </a:p>
        </p:txBody>
      </p:sp>
    </p:spTree>
    <p:extLst>
      <p:ext uri="{BB962C8B-B14F-4D97-AF65-F5344CB8AC3E}">
        <p14:creationId xmlns:p14="http://schemas.microsoft.com/office/powerpoint/2010/main" val="366777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endParaRPr lang="en-US"/>
          </a:p>
        </p:txBody>
      </p:sp>
      <p:sp>
        <p:nvSpPr>
          <p:cNvPr id="273411" name="Rectangle 3"/>
          <p:cNvSpPr>
            <a:spLocks noGrp="1" noChangeArrowheads="1"/>
          </p:cNvSpPr>
          <p:nvPr>
            <p:ph type="body" idx="1"/>
          </p:nvPr>
        </p:nvSpPr>
        <p:spPr/>
        <p:txBody>
          <a:bodyPr/>
          <a:lstStyle/>
          <a:p>
            <a:endParaRPr lang="en-US"/>
          </a:p>
        </p:txBody>
      </p:sp>
      <p:pic>
        <p:nvPicPr>
          <p:cNvPr id="273412" name="Picture 4" descr="DSC02570"/>
          <p:cNvPicPr>
            <a:picLocks noChangeAspect="1" noChangeArrowheads="1"/>
          </p:cNvPicPr>
          <p:nvPr/>
        </p:nvPicPr>
        <p:blipFill>
          <a:blip r:embed="rId3" cstate="print"/>
          <a:srcRect/>
          <a:stretch>
            <a:fillRect/>
          </a:stretch>
        </p:blipFill>
        <p:spPr bwMode="auto">
          <a:xfrm>
            <a:off x="457200" y="304800"/>
            <a:ext cx="8153400" cy="6115050"/>
          </a:xfrm>
          <a:prstGeom prst="rect">
            <a:avLst/>
          </a:prstGeom>
          <a:noFill/>
        </p:spPr>
      </p:pic>
    </p:spTree>
    <p:extLst>
      <p:ext uri="{BB962C8B-B14F-4D97-AF65-F5344CB8AC3E}">
        <p14:creationId xmlns:p14="http://schemas.microsoft.com/office/powerpoint/2010/main" val="268030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DSC02547"/>
          <p:cNvPicPr>
            <a:picLocks noChangeAspect="1" noChangeArrowheads="1"/>
          </p:cNvPicPr>
          <p:nvPr/>
        </p:nvPicPr>
        <p:blipFill>
          <a:blip r:embed="rId3" cstate="print"/>
          <a:srcRect/>
          <a:stretch>
            <a:fillRect/>
          </a:stretch>
        </p:blipFill>
        <p:spPr bwMode="auto">
          <a:xfrm>
            <a:off x="304800" y="304800"/>
            <a:ext cx="8305800" cy="6229350"/>
          </a:xfrm>
          <a:prstGeom prst="rect">
            <a:avLst/>
          </a:prstGeom>
          <a:noFill/>
        </p:spPr>
      </p:pic>
    </p:spTree>
    <p:extLst>
      <p:ext uri="{BB962C8B-B14F-4D97-AF65-F5344CB8AC3E}">
        <p14:creationId xmlns:p14="http://schemas.microsoft.com/office/powerpoint/2010/main" val="64558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135_35-01"/>
          <p:cNvPicPr>
            <a:picLocks noChangeAspect="1" noChangeArrowheads="1"/>
          </p:cNvPicPr>
          <p:nvPr/>
        </p:nvPicPr>
        <p:blipFill>
          <a:blip r:embed="rId3" cstate="print"/>
          <a:srcRect/>
          <a:stretch>
            <a:fillRect/>
          </a:stretch>
        </p:blipFill>
        <p:spPr bwMode="auto">
          <a:xfrm>
            <a:off x="0" y="381000"/>
            <a:ext cx="9144000" cy="6088063"/>
          </a:xfrm>
          <a:prstGeom prst="rect">
            <a:avLst/>
          </a:prstGeom>
          <a:noFill/>
        </p:spPr>
      </p:pic>
    </p:spTree>
    <p:extLst>
      <p:ext uri="{BB962C8B-B14F-4D97-AF65-F5344CB8AC3E}">
        <p14:creationId xmlns:p14="http://schemas.microsoft.com/office/powerpoint/2010/main" val="180459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136_36-01"/>
          <p:cNvPicPr>
            <a:picLocks noChangeAspect="1" noChangeArrowheads="1"/>
          </p:cNvPicPr>
          <p:nvPr/>
        </p:nvPicPr>
        <p:blipFill>
          <a:blip r:embed="rId3" cstate="print"/>
          <a:srcRect/>
          <a:stretch>
            <a:fillRect/>
          </a:stretch>
        </p:blipFill>
        <p:spPr bwMode="auto">
          <a:xfrm>
            <a:off x="2743200" y="0"/>
            <a:ext cx="4495800" cy="6858000"/>
          </a:xfrm>
          <a:prstGeom prst="rect">
            <a:avLst/>
          </a:prstGeom>
          <a:noFill/>
        </p:spPr>
      </p:pic>
    </p:spTree>
    <p:extLst>
      <p:ext uri="{BB962C8B-B14F-4D97-AF65-F5344CB8AC3E}">
        <p14:creationId xmlns:p14="http://schemas.microsoft.com/office/powerpoint/2010/main" val="407726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137_37-01"/>
          <p:cNvPicPr>
            <a:picLocks noChangeAspect="1" noChangeArrowheads="1"/>
          </p:cNvPicPr>
          <p:nvPr/>
        </p:nvPicPr>
        <p:blipFill>
          <a:blip r:embed="rId3" cstate="print"/>
          <a:srcRect/>
          <a:stretch>
            <a:fillRect/>
          </a:stretch>
        </p:blipFill>
        <p:spPr bwMode="auto">
          <a:xfrm>
            <a:off x="0" y="457200"/>
            <a:ext cx="9144000" cy="6088063"/>
          </a:xfrm>
          <a:prstGeom prst="rect">
            <a:avLst/>
          </a:prstGeom>
          <a:noFill/>
        </p:spPr>
      </p:pic>
    </p:spTree>
    <p:extLst>
      <p:ext uri="{BB962C8B-B14F-4D97-AF65-F5344CB8AC3E}">
        <p14:creationId xmlns:p14="http://schemas.microsoft.com/office/powerpoint/2010/main" val="104703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138_38-01"/>
          <p:cNvPicPr>
            <a:picLocks noChangeAspect="1" noChangeArrowheads="1"/>
          </p:cNvPicPr>
          <p:nvPr/>
        </p:nvPicPr>
        <p:blipFill>
          <a:blip r:embed="rId3" cstate="print"/>
          <a:srcRect/>
          <a:stretch>
            <a:fillRect/>
          </a:stretch>
        </p:blipFill>
        <p:spPr bwMode="auto">
          <a:xfrm>
            <a:off x="2514600" y="0"/>
            <a:ext cx="4495800" cy="6858000"/>
          </a:xfrm>
          <a:prstGeom prst="rect">
            <a:avLst/>
          </a:prstGeom>
          <a:noFill/>
        </p:spPr>
      </p:pic>
    </p:spTree>
    <p:extLst>
      <p:ext uri="{BB962C8B-B14F-4D97-AF65-F5344CB8AC3E}">
        <p14:creationId xmlns:p14="http://schemas.microsoft.com/office/powerpoint/2010/main" val="257759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C 1"/>
          <p:cNvPicPr>
            <a:picLocks noChangeArrowheads="1"/>
          </p:cNvPicPr>
          <p:nvPr/>
        </p:nvPicPr>
        <p:blipFill>
          <a:blip r:embed="rId3" cstate="print"/>
          <a:srcRect/>
          <a:stretch>
            <a:fillRect/>
          </a:stretch>
        </p:blipFill>
        <p:spPr bwMode="auto">
          <a:xfrm>
            <a:off x="539750" y="452438"/>
            <a:ext cx="8107363" cy="5919787"/>
          </a:xfrm>
          <a:prstGeom prst="rect">
            <a:avLst/>
          </a:prstGeom>
          <a:noFill/>
          <a:ln w="9525">
            <a:noFill/>
            <a:miter lim="800000"/>
            <a:headEnd/>
            <a:tailEnd/>
          </a:ln>
        </p:spPr>
      </p:pic>
    </p:spTree>
    <p:extLst>
      <p:ext uri="{BB962C8B-B14F-4D97-AF65-F5344CB8AC3E}">
        <p14:creationId xmlns:p14="http://schemas.microsoft.com/office/powerpoint/2010/main" val="377389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Title 1"/>
          <p:cNvSpPr>
            <a:spLocks noGrp="1"/>
          </p:cNvSpPr>
          <p:nvPr>
            <p:ph type="title" idx="4294967295"/>
          </p:nvPr>
        </p:nvSpPr>
        <p:spPr/>
        <p:txBody>
          <a:bodyPr>
            <a:normAutofit fontScale="90000"/>
          </a:bodyPr>
          <a:lstStyle/>
          <a:p>
            <a:r>
              <a:rPr lang="es-ES_tradnl" sz="2400" b="1"/>
              <a:t>Contribution of cuban peasant agriculture to national production of various crops and animals ( before and after the special period)</a:t>
            </a:r>
            <a:r>
              <a:rPr lang="en-US" sz="2400" b="1"/>
              <a:t> </a:t>
            </a:r>
            <a:endParaRPr lang="es-ES_tradnl" sz="2400" b="1"/>
          </a:p>
        </p:txBody>
      </p:sp>
      <p:pic>
        <p:nvPicPr>
          <p:cNvPr id="723971" name="Picture 4"/>
          <p:cNvPicPr>
            <a:picLocks noChangeAspect="1"/>
          </p:cNvPicPr>
          <p:nvPr/>
        </p:nvPicPr>
        <p:blipFill>
          <a:blip r:embed="rId3" cstate="print"/>
          <a:srcRect/>
          <a:stretch>
            <a:fillRect/>
          </a:stretch>
        </p:blipFill>
        <p:spPr bwMode="auto">
          <a:xfrm>
            <a:off x="-41275" y="1785938"/>
            <a:ext cx="9191625" cy="3829050"/>
          </a:xfrm>
          <a:prstGeom prst="rect">
            <a:avLst/>
          </a:prstGeom>
          <a:noFill/>
          <a:ln w="9525">
            <a:noFill/>
            <a:miter lim="800000"/>
            <a:headEnd/>
            <a:tailEnd/>
          </a:ln>
        </p:spPr>
      </p:pic>
    </p:spTree>
    <p:extLst>
      <p:ext uri="{BB962C8B-B14F-4D97-AF65-F5344CB8AC3E}">
        <p14:creationId xmlns:p14="http://schemas.microsoft.com/office/powerpoint/2010/main" val="2989398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347</Words>
  <Application>Microsoft Office PowerPoint</Application>
  <PresentationFormat>On-screen Show (4:3)</PresentationFormat>
  <Paragraphs>70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Contribution of cuban peasant agriculture to national production of various crops and animals ( before and after the special period)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Urban Agriculture</vt:lpstr>
      <vt:lpstr>Global population: rural versus urban</vt:lpstr>
    </vt:vector>
  </TitlesOfParts>
  <Company>ISS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Chunyu Wang</dc:creator>
  <cp:lastModifiedBy>Chunyu Wang</cp:lastModifiedBy>
  <cp:revision>2</cp:revision>
  <dcterms:created xsi:type="dcterms:W3CDTF">2011-12-20T09:56:43Z</dcterms:created>
  <dcterms:modified xsi:type="dcterms:W3CDTF">2011-12-20T10:00:08Z</dcterms:modified>
</cp:coreProperties>
</file>