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0FC4D-025B-4008-97D2-737C2132C89A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867AE-D5C1-4515-A6DD-E7BB66D53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9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3FC7B0-D686-4043-8386-CB1CA4A18517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98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643BBF2-D83D-40D7-9A21-A196021CC4DD}" type="slidenum">
              <a:rPr lang="en-US" sz="1200">
                <a:latin typeface="Calibri" pitchFamily="34" charset="0"/>
              </a:rPr>
              <a:pPr algn="r"/>
              <a:t>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198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1039B-A8AB-470F-8F6C-CAC93FE3EFFF}" type="slidenum">
              <a:rPr lang="en-US" smtClean="0">
                <a:latin typeface="Arial" charset="0"/>
                <a:cs typeface="Arial" charset="0"/>
              </a:rPr>
              <a:pPr/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961D68-A99C-4034-BC28-6380A4FE38E1}" type="slidenum">
              <a:rPr lang="en-US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2A7CC1-5882-429C-8763-06B0C515DDE6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7131B-32B9-4519-88D6-351B37F1D0F9}" type="slidenum">
              <a:rPr lang="en-US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B8504-2914-4FA0-80ED-04E7403DDF0E}" type="slidenum">
              <a:rPr lang="en-US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6405A-8BE3-4773-B7B3-2ABCDDEEF5DF}" type="slidenum">
              <a:rPr lang="en-US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CF59C-DB97-4C32-9062-ECC6EAA8B9C2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08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8CA053-A94D-459C-A3B4-3D8F6AF2A6E3}" type="slidenum">
              <a:rPr lang="en-US" sz="1200">
                <a:latin typeface="Calibri" pitchFamily="34" charset="0"/>
              </a:rPr>
              <a:pPr algn="r"/>
              <a:t>2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419E60-7BC1-4E03-B15C-C3FD3AFBFDBC}" type="slidenum">
              <a:rPr lang="es-ES" smtClean="0">
                <a:latin typeface="Arial" charset="0"/>
                <a:cs typeface="Arial" charset="0"/>
              </a:rPr>
              <a:pPr/>
              <a:t>3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E17752-39B7-4E1A-9B4E-A178D1086482}" type="slidenum">
              <a:rPr lang="en-US"/>
              <a:pPr/>
              <a:t>4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5406D5-8161-44CA-BEF2-A3AA33758792}" type="slidenum">
              <a:rPr lang="en-US"/>
              <a:pPr/>
              <a:t>5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08E649-EEA8-4C8A-9C82-2A27BFA51B49}" type="slidenum">
              <a:rPr lang="en-US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18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A164B4-47CA-4F0F-BE93-D8F162E76FB2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121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86911-CD6D-4747-8FB8-6D7897333BAF}" type="slidenum">
              <a:rPr lang="en-US"/>
              <a:pPr/>
              <a:t>7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C1456-9040-44F0-A03C-D6BFBD40E964}" type="slidenum">
              <a:rPr lang="es-ES" smtClean="0">
                <a:latin typeface="Arial" charset="0"/>
                <a:cs typeface="Arial" charset="0"/>
              </a:rPr>
              <a:pPr/>
              <a:t>8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43F73C-6405-4BA8-A3D9-3EBAEDFF4710}" type="slidenum">
              <a:rPr lang="en-US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39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6BE1DF2-DF87-45A5-BB17-8F7A28509490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1239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453D-A262-40A7-80FA-48295F9CF6DF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9AF6-3D31-4296-9EB4-E4743231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6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453D-A262-40A7-80FA-48295F9CF6DF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9AF6-3D31-4296-9EB4-E4743231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7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453D-A262-40A7-80FA-48295F9CF6DF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9AF6-3D31-4296-9EB4-E4743231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453D-A262-40A7-80FA-48295F9CF6DF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9AF6-3D31-4296-9EB4-E4743231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9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453D-A262-40A7-80FA-48295F9CF6DF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9AF6-3D31-4296-9EB4-E4743231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1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453D-A262-40A7-80FA-48295F9CF6DF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9AF6-3D31-4296-9EB4-E4743231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5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453D-A262-40A7-80FA-48295F9CF6DF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9AF6-3D31-4296-9EB4-E4743231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7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453D-A262-40A7-80FA-48295F9CF6DF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9AF6-3D31-4296-9EB4-E4743231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1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453D-A262-40A7-80FA-48295F9CF6DF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9AF6-3D31-4296-9EB4-E4743231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6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453D-A262-40A7-80FA-48295F9CF6DF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9AF6-3D31-4296-9EB4-E4743231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8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453D-A262-40A7-80FA-48295F9CF6DF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9AF6-3D31-4296-9EB4-E4743231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2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C453D-A262-40A7-80FA-48295F9CF6DF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99AF6-3D31-4296-9EB4-E4743231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32_32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0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8023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Latin America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5741988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8226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463550"/>
            <a:ext cx="9167813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01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 smtClean="0"/>
              <a:t>Huracane</a:t>
            </a:r>
            <a:r>
              <a:rPr lang="en-US" sz="4000" dirty="0" smtClean="0"/>
              <a:t> Ike-Cuba)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SV" smtClean="0"/>
              <a:t>Areas under industrial monoculture suffered more damage and exhibited less recovery than diversified farms. </a:t>
            </a:r>
          </a:p>
          <a:p>
            <a:pPr eaLnBrk="1" hangingPunct="1">
              <a:lnSpc>
                <a:spcPct val="90000"/>
              </a:lnSpc>
            </a:pPr>
            <a:r>
              <a:rPr lang="es-SV" smtClean="0"/>
              <a:t>After the hurricane average loss in diversified farms was about 50% compared to 90-100% in monocultures</a:t>
            </a:r>
          </a:p>
          <a:p>
            <a:pPr eaLnBrk="1" hangingPunct="1">
              <a:lnSpc>
                <a:spcPct val="90000"/>
              </a:lnSpc>
            </a:pPr>
            <a:r>
              <a:rPr lang="es-SV" smtClean="0"/>
              <a:t>Productive recovery was about 80 - 90%,and was noticeable 40 days after the hurricane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7607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 descr="Esteira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latin typeface="Times New Roman" pitchFamily="18" charset="0"/>
            </a:endParaRPr>
          </a:p>
        </p:txBody>
      </p:sp>
      <p:sp>
        <p:nvSpPr>
          <p:cNvPr id="60419" name="Rectangle 3" descr="Pergaminho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752600"/>
          </a:xfrm>
          <a:blipFill dpi="0" rotWithShape="0">
            <a:blip r:embed="rId4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endParaRPr lang="pt-BR" sz="2400" smtClean="0">
              <a:solidFill>
                <a:srgbClr val="0000CC"/>
              </a:solidFill>
            </a:endParaRPr>
          </a:p>
        </p:txBody>
      </p:sp>
      <p:pic>
        <p:nvPicPr>
          <p:cNvPr id="60420" name="Picture 4" descr="mandioca com amendo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525000" cy="836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67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914400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209800" y="0"/>
            <a:ext cx="4572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% de dano incial  a fincas por el Huracan Ike (2008) la coopertaiva Rafael Zaroza’ en Sancti Spıritus,Cuba,  escala 1¼ bajo, 3¼ alto, ) segun grado de integracion agroecologica ( 1 baja, 3 alta).</a:t>
            </a:r>
          </a:p>
        </p:txBody>
      </p:sp>
    </p:spTree>
    <p:extLst>
      <p:ext uri="{BB962C8B-B14F-4D97-AF65-F5344CB8AC3E}">
        <p14:creationId xmlns:p14="http://schemas.microsoft.com/office/powerpoint/2010/main" val="3689795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7964488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286000" y="0"/>
            <a:ext cx="4572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% estimado de recuperacion de fincas a los 60, 120 y 180 dias despues de Huracan Ike (2008) en CCS  ‘Rafael Zaroza’ Sancti Spı´ritus segun nivel de integracion agroecologica ( 1 bajo, 3 alto) comparada con el promedio de la cooperativa entera.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99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8" descr="DSC020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2 CuadroTexto"/>
          <p:cNvSpPr txBox="1">
            <a:spLocks noChangeArrowheads="1"/>
          </p:cNvSpPr>
          <p:nvPr/>
        </p:nvSpPr>
        <p:spPr bwMode="auto">
          <a:xfrm>
            <a:off x="1183012" y="428625"/>
            <a:ext cx="692561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2800" b="1" dirty="0" err="1">
                <a:solidFill>
                  <a:srgbClr val="99CC00"/>
                </a:solidFill>
              </a:rPr>
              <a:t>Improved</a:t>
            </a:r>
            <a:r>
              <a:rPr lang="es-MX" sz="2800" b="1" dirty="0">
                <a:solidFill>
                  <a:srgbClr val="99CC00"/>
                </a:solidFill>
              </a:rPr>
              <a:t> </a:t>
            </a:r>
            <a:r>
              <a:rPr lang="es-MX" sz="2800" b="1" dirty="0" err="1">
                <a:solidFill>
                  <a:srgbClr val="99CC00"/>
                </a:solidFill>
              </a:rPr>
              <a:t>grasses</a:t>
            </a:r>
            <a:r>
              <a:rPr lang="es-MX" sz="2800" b="1" dirty="0">
                <a:solidFill>
                  <a:srgbClr val="99CC00"/>
                </a:solidFill>
              </a:rPr>
              <a:t> are vulnerable </a:t>
            </a:r>
            <a:r>
              <a:rPr lang="es-MX" sz="2800" b="1" dirty="0" err="1">
                <a:solidFill>
                  <a:srgbClr val="99CC00"/>
                </a:solidFill>
              </a:rPr>
              <a:t>to</a:t>
            </a:r>
            <a:r>
              <a:rPr lang="es-MX" sz="2800" b="1" dirty="0">
                <a:solidFill>
                  <a:srgbClr val="99CC00"/>
                </a:solidFill>
              </a:rPr>
              <a:t> </a:t>
            </a:r>
            <a:r>
              <a:rPr lang="es-MX" sz="2800" b="1" dirty="0" err="1">
                <a:solidFill>
                  <a:srgbClr val="99CC00"/>
                </a:solidFill>
              </a:rPr>
              <a:t>droughts</a:t>
            </a:r>
            <a:r>
              <a:rPr lang="es-MX" dirty="0">
                <a:solidFill>
                  <a:srgbClr val="99CC00"/>
                </a:solidFill>
              </a:rPr>
              <a:t>. </a:t>
            </a:r>
          </a:p>
          <a:p>
            <a:pPr algn="ctr"/>
            <a:endParaRPr lang="es-MX" sz="2000" b="1" dirty="0">
              <a:solidFill>
                <a:srgbClr val="99CC00"/>
              </a:solidFill>
            </a:endParaRPr>
          </a:p>
          <a:p>
            <a:pPr algn="ctr"/>
            <a:r>
              <a:rPr lang="es-MX" sz="2400" b="1" dirty="0" smtClean="0">
                <a:solidFill>
                  <a:srgbClr val="99CC00"/>
                </a:solidFill>
              </a:rPr>
              <a:t>Colombia</a:t>
            </a:r>
            <a:endParaRPr lang="es-MX" sz="2400" b="1" dirty="0">
              <a:solidFill>
                <a:srgbClr val="99CC00"/>
              </a:solidFill>
            </a:endParaRPr>
          </a:p>
          <a:p>
            <a:pPr algn="ctr"/>
            <a:endParaRPr lang="es-MX" sz="2000" b="1" dirty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14 Marcador de posición de imagen" descr="AGRICULTURA 21-04-2008 014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0" y="0"/>
            <a:ext cx="4560000" cy="3420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4 Marcador de posición de imagen" descr="100_0050.jpg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 flipH="1">
            <a:off x="4475989" y="3429000"/>
            <a:ext cx="470452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Marcador de posición de imagen" descr="100_0121.jpg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>
          <a:xfrm>
            <a:off x="-83984" y="3357392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4 Marcador de posición de imagen" descr="100_0069.jpg"/>
          <p:cNvPicPr>
            <a:picLocks noChangeAspect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>
          <a:xfrm>
            <a:off x="4380512" y="-27384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05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4 CuadroTexto"/>
          <p:cNvSpPr txBox="1">
            <a:spLocks noChangeArrowheads="1"/>
          </p:cNvSpPr>
          <p:nvPr/>
        </p:nvSpPr>
        <p:spPr bwMode="auto">
          <a:xfrm>
            <a:off x="1881188" y="6445250"/>
            <a:ext cx="4679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b="1">
                <a:solidFill>
                  <a:srgbClr val="003300"/>
                </a:solidFill>
              </a:rPr>
              <a:t>Cercas Vivas</a:t>
            </a:r>
          </a:p>
        </p:txBody>
      </p:sp>
      <p:pic>
        <p:nvPicPr>
          <p:cNvPr id="96259" name="5 Imagen" descr="IMG_3898WGalind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" y="9525"/>
            <a:ext cx="8837613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15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4 CuadroTexto"/>
          <p:cNvSpPr txBox="1">
            <a:spLocks noChangeArrowheads="1"/>
          </p:cNvSpPr>
          <p:nvPr/>
        </p:nvSpPr>
        <p:spPr bwMode="auto">
          <a:xfrm>
            <a:off x="1403350" y="6411913"/>
            <a:ext cx="6913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b="1">
                <a:solidFill>
                  <a:srgbClr val="003300"/>
                </a:solidFill>
              </a:rPr>
              <a:t>Sucesión vegetal manejada</a:t>
            </a:r>
          </a:p>
        </p:txBody>
      </p:sp>
      <p:pic>
        <p:nvPicPr>
          <p:cNvPr id="98307" name="3 Imagen" descr="P1150664JCharaLacabañ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33338"/>
            <a:ext cx="8550275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712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036_36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797718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5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12713"/>
            <a:ext cx="3970337" cy="1371600"/>
          </a:xfrm>
        </p:spPr>
        <p:txBody>
          <a:bodyPr>
            <a:normAutofit fontScale="90000"/>
          </a:bodyPr>
          <a:lstStyle/>
          <a:p>
            <a:pPr algn="l"/>
            <a:r>
              <a:rPr lang="es-ES" sz="2000" smtClean="0"/>
              <a:t>Andenes : 122, 882 ha</a:t>
            </a:r>
            <a:br>
              <a:rPr lang="es-ES" sz="2000" smtClean="0"/>
            </a:br>
            <a:r>
              <a:rPr lang="es-ES" sz="2000" smtClean="0"/>
              <a:t>- Papa dulce</a:t>
            </a:r>
            <a:br>
              <a:rPr lang="es-ES" sz="2000" smtClean="0"/>
            </a:br>
            <a:r>
              <a:rPr lang="es-ES" sz="2000" smtClean="0"/>
              <a:t>- Oca, Olluco, Mashua</a:t>
            </a:r>
            <a:br>
              <a:rPr lang="es-ES" sz="2000" smtClean="0"/>
            </a:br>
            <a:r>
              <a:rPr lang="es-ES" sz="2000" smtClean="0"/>
              <a:t>- Tarwi</a:t>
            </a:r>
            <a:br>
              <a:rPr lang="es-ES" sz="2000" smtClean="0"/>
            </a:br>
            <a:endParaRPr lang="es-ES" sz="2000" smtClean="0"/>
          </a:p>
        </p:txBody>
      </p:sp>
      <p:pic>
        <p:nvPicPr>
          <p:cNvPr id="32771" name="Picture 3" descr="Explorar00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217613"/>
            <a:ext cx="7920038" cy="5257800"/>
          </a:xfrm>
          <a:noFill/>
        </p:spPr>
      </p:pic>
    </p:spTree>
    <p:extLst>
      <p:ext uri="{BB962C8B-B14F-4D97-AF65-F5344CB8AC3E}">
        <p14:creationId xmlns:p14="http://schemas.microsoft.com/office/powerpoint/2010/main" val="188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31_31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088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563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346" name="Picture 2" descr="132_32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144000" cy="6088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207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AG003"/>
          <p:cNvPicPr>
            <a:picLocks noChangeAspect="1" noChangeArrowheads="1"/>
          </p:cNvPicPr>
          <p:nvPr/>
        </p:nvPicPr>
        <p:blipFill>
          <a:blip r:embed="rId3" cstate="print">
            <a:lum bright="12000" contrast="-6000"/>
          </a:blip>
          <a:srcRect l="3595" t="7043" b="3181"/>
          <a:stretch>
            <a:fillRect/>
          </a:stretch>
        </p:blipFill>
        <p:spPr bwMode="auto">
          <a:xfrm>
            <a:off x="0" y="-487363"/>
            <a:ext cx="10642600" cy="734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491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129_29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0"/>
            <a:ext cx="44958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4543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0"/>
            <a:ext cx="5329238" cy="1008063"/>
          </a:xfrm>
        </p:spPr>
        <p:txBody>
          <a:bodyPr/>
          <a:lstStyle/>
          <a:p>
            <a:pPr algn="l"/>
            <a:r>
              <a:rPr lang="es-ES" sz="2000" smtClean="0"/>
              <a:t>Restos Camellones: 102, 442 has.</a:t>
            </a:r>
            <a:br>
              <a:rPr lang="es-ES" sz="2000" smtClean="0"/>
            </a:br>
            <a:r>
              <a:rPr lang="es-ES" sz="2000" smtClean="0"/>
              <a:t>Recuperados: 4, 720 has</a:t>
            </a:r>
          </a:p>
        </p:txBody>
      </p:sp>
      <p:pic>
        <p:nvPicPr>
          <p:cNvPr id="37891" name="Picture 3" descr="Explorar00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052513"/>
            <a:ext cx="7991475" cy="5326062"/>
          </a:xfrm>
          <a:noFill/>
        </p:spPr>
      </p:pic>
    </p:spTree>
    <p:extLst>
      <p:ext uri="{BB962C8B-B14F-4D97-AF65-F5344CB8AC3E}">
        <p14:creationId xmlns:p14="http://schemas.microsoft.com/office/powerpoint/2010/main" val="365566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F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49300" y="-112713"/>
            <a:ext cx="10642600" cy="708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7785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On-screen Show (4:3)</PresentationFormat>
  <Paragraphs>32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Andenes : 122, 882 ha - Papa dulce - Oca, Olluco, Mashua - Tarwi </vt:lpstr>
      <vt:lpstr>PowerPoint Presentation</vt:lpstr>
      <vt:lpstr>PowerPoint Presentation</vt:lpstr>
      <vt:lpstr>PowerPoint Presentation</vt:lpstr>
      <vt:lpstr>PowerPoint Presentation</vt:lpstr>
      <vt:lpstr>Restos Camellones: 102, 442 has. Recuperados: 4, 720 has</vt:lpstr>
      <vt:lpstr>PowerPoint Presentation</vt:lpstr>
      <vt:lpstr>PowerPoint Presentation</vt:lpstr>
      <vt:lpstr>PowerPoint Presentation</vt:lpstr>
      <vt:lpstr>Huracane Ike-Cuba)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Chunyu Wang</dc:creator>
  <cp:lastModifiedBy>Chunyu Wang</cp:lastModifiedBy>
  <cp:revision>1</cp:revision>
  <dcterms:created xsi:type="dcterms:W3CDTF">2011-12-20T09:53:17Z</dcterms:created>
  <dcterms:modified xsi:type="dcterms:W3CDTF">2011-12-20T09:54:01Z</dcterms:modified>
</cp:coreProperties>
</file>